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980" autoAdjust="0"/>
  </p:normalViewPr>
  <p:slideViewPr>
    <p:cSldViewPr snapToGrid="0">
      <p:cViewPr varScale="1">
        <p:scale>
          <a:sx n="56" d="100"/>
          <a:sy n="56" d="100"/>
        </p:scale>
        <p:origin x="1580"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82dee8f89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2582dee8f89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582dee8f89_7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2582dee8f89_7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82dee8f89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82dee8f89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クイズ作成に関する技術仕様を説明します。</a:t>
            </a:r>
          </a:p>
          <a:p>
            <a:pPr marL="0" lvl="0" indent="0" algn="l" rtl="0">
              <a:spcBef>
                <a:spcPts val="0"/>
              </a:spcBef>
              <a:spcAft>
                <a:spcPts val="0"/>
              </a:spcAft>
              <a:buNone/>
            </a:pPr>
            <a:r>
              <a:rPr lang="ja-JP" altLang="en-US" dirty="0"/>
              <a:t>まず、ストレージという場所に自社データを保存しておきます。今回、この自社データには過去のデータと前半の試合データを保存しています。この自社データは</a:t>
            </a:r>
            <a:r>
              <a:rPr lang="en-US" altLang="ja-JP" dirty="0"/>
              <a:t>cognitive search</a:t>
            </a:r>
            <a:r>
              <a:rPr lang="ja-JP" altLang="en-US" dirty="0"/>
              <a:t>を使うことで、参照することが出来ます。</a:t>
            </a:r>
          </a:p>
          <a:p>
            <a:pPr marL="0" lvl="0" indent="0" algn="l" rtl="0">
              <a:spcBef>
                <a:spcPts val="0"/>
              </a:spcBef>
              <a:spcAft>
                <a:spcPts val="0"/>
              </a:spcAft>
              <a:buNone/>
            </a:pPr>
            <a:r>
              <a:rPr lang="ja-JP" altLang="en-US" dirty="0"/>
              <a:t>次に、</a:t>
            </a:r>
            <a:r>
              <a:rPr lang="en-US" altLang="ja-JP" dirty="0"/>
              <a:t>flask</a:t>
            </a:r>
            <a:r>
              <a:rPr lang="ja-JP" altLang="en-US" dirty="0"/>
              <a:t>で</a:t>
            </a:r>
            <a:r>
              <a:rPr lang="en-US" altLang="ja-JP" dirty="0"/>
              <a:t>Azure Open AI</a:t>
            </a:r>
            <a:r>
              <a:rPr lang="ja-JP" altLang="en-US" dirty="0"/>
              <a:t>に</a:t>
            </a:r>
            <a:r>
              <a:rPr lang="en-US" altLang="ja-JP" dirty="0"/>
              <a:t>API</a:t>
            </a:r>
            <a:r>
              <a:rPr lang="ja-JP" altLang="en-US" dirty="0"/>
              <a:t>の呼びだしとプロンプトを送るために、リクエストを行います。最後に、</a:t>
            </a:r>
            <a:r>
              <a:rPr lang="en-US" altLang="ja-JP" dirty="0"/>
              <a:t>GPT</a:t>
            </a:r>
            <a:r>
              <a:rPr lang="ja-JP" altLang="en-US" dirty="0"/>
              <a:t>が自社データを元にクイズを作成して、出力します。</a:t>
            </a:r>
          </a:p>
          <a:p>
            <a:pPr marL="0" lvl="0" indent="0" algn="l" rtl="0">
              <a:spcBef>
                <a:spcPts val="0"/>
              </a:spcBef>
              <a:spcAft>
                <a:spcPts val="0"/>
              </a:spcAft>
              <a:buNone/>
            </a:pPr>
            <a:r>
              <a:rPr lang="ja-JP" altLang="en-US" dirty="0"/>
              <a:t>自社データを扱う理由として、リアルタイムな情報を扱える様にし、実用性を高めることを目的としています。今回はサッカーの試合の前半のデータを読み込ませることでリアルタイムでの問題出題を可能にしています</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582dee8f89_1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582dee8f89_1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ja-JP" altLang="en-US" dirty="0"/>
          </a:p>
          <a:p>
            <a:pPr marL="0" lvl="0" indent="0" algn="l" rtl="0">
              <a:spcBef>
                <a:spcPts val="0"/>
              </a:spcBef>
              <a:spcAft>
                <a:spcPts val="0"/>
              </a:spcAft>
              <a:buNone/>
            </a:pPr>
            <a:r>
              <a:rPr lang="ja-JP" altLang="en-US" dirty="0"/>
              <a:t>今回はワールドカップを想定し、このようなプロントを作成しました。</a:t>
            </a:r>
          </a:p>
          <a:p>
            <a:pPr marL="0" lvl="0" indent="0" algn="l" rtl="0">
              <a:spcBef>
                <a:spcPts val="0"/>
              </a:spcBef>
              <a:spcAft>
                <a:spcPts val="0"/>
              </a:spcAft>
              <a:buNone/>
            </a:pPr>
            <a:r>
              <a:rPr lang="ja-JP" altLang="en-US"/>
              <a:t>このプロンプトを使用し、読み込ませたデータによって、様々なクイズを作成することがきます。</a:t>
            </a: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82dee8f89_5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82dee8f89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582dee8f89_7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2582dee8f89_7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582dee8f89_7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582dee8f89_7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82dee8f89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g2582dee8f89_7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582dee8f89_7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g2582dee8f89_7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582dee8f89_7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2582dee8f89_7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a:t>サービス・機能</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582dee8f89_7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2582dee8f89_7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a:t>サービス・機能</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82dee8f89_7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82dee8f89_7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582dee8f89_7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582dee8f89_7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582dee8f89_7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2582dee8f89_7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82dee8f89_7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82dee8f89_7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zenn.dev/microsoft/articles/azure-openai-add-your-data-api"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7.png"/><Relationship Id="rId1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amazon.co.jp/%E3%83%9E%E3%83%BC%E3%83%96%E3%83%AB%E3%83%AC%E3%83%BC%E3%82%B9/s?k=%E3%83%9E%E3%83%BC%E3%83%96%E3%83%AB%E3%83%AC%E3%83%BC%E3%82%B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amazon.co.jp/%E3%83%9E%E3%83%BC%E3%83%96%E3%83%AB%E3%83%AC%E3%83%BC%E3%82%B9/s?k=%E3%83%9E%E3%83%BC%E3%83%96%E3%83%AB%E3%83%AC%E3%83%BC%E3%82%B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interactlive.azurewebsites.net/"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interactlive.azurewebsites.net/login"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drive.google.com/file/d/1WA8z0n6c5ScZzYWcsQQEza6bglWAIKwR/view"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5555" b="5555"/>
          <a:stretch/>
        </p:blipFill>
        <p:spPr>
          <a:xfrm>
            <a:off x="0" y="0"/>
            <a:ext cx="9177477" cy="6118326"/>
          </a:xfrm>
          <a:prstGeom prst="rect">
            <a:avLst/>
          </a:prstGeom>
          <a:noFill/>
          <a:ln>
            <a:noFill/>
          </a:ln>
        </p:spPr>
      </p:pic>
      <p:sp>
        <p:nvSpPr>
          <p:cNvPr id="55" name="Google Shape;55;p13"/>
          <p:cNvSpPr txBox="1">
            <a:spLocks noGrp="1"/>
          </p:cNvSpPr>
          <p:nvPr>
            <p:ph type="title"/>
          </p:nvPr>
        </p:nvSpPr>
        <p:spPr>
          <a:xfrm>
            <a:off x="311700" y="2150850"/>
            <a:ext cx="8520600" cy="84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ja" b="1">
                <a:solidFill>
                  <a:schemeClr val="lt1"/>
                </a:solidFill>
              </a:rPr>
              <a:t>全観客参加型ミニゲームイベント</a:t>
            </a:r>
            <a:endParaRPr b="1">
              <a:solidFill>
                <a:schemeClr val="lt1"/>
              </a:solidFill>
            </a:endParaRPr>
          </a:p>
        </p:txBody>
      </p:sp>
      <p:sp>
        <p:nvSpPr>
          <p:cNvPr id="56" name="Google Shape;56;p13"/>
          <p:cNvSpPr txBox="1"/>
          <p:nvPr/>
        </p:nvSpPr>
        <p:spPr>
          <a:xfrm>
            <a:off x="3462200" y="2916175"/>
            <a:ext cx="235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b="1">
                <a:solidFill>
                  <a:schemeClr val="lt1"/>
                </a:solidFill>
              </a:rPr>
              <a:t>OverWalkers（Team-C）</a:t>
            </a:r>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ja"/>
              <a:t>課題に対する効果</a:t>
            </a:r>
            <a:endParaRPr/>
          </a:p>
        </p:txBody>
      </p:sp>
      <p:sp>
        <p:nvSpPr>
          <p:cNvPr id="148" name="Google Shape;148;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ja"/>
              <a:t>待ち時間や休憩時間にエンターテインメントを提供</a:t>
            </a:r>
            <a:endParaRPr/>
          </a:p>
          <a:p>
            <a:pPr marL="457200" lvl="0" indent="-342900" algn="l" rtl="0">
              <a:spcBef>
                <a:spcPts val="0"/>
              </a:spcBef>
              <a:spcAft>
                <a:spcPts val="0"/>
              </a:spcAft>
              <a:buSzPts val="1800"/>
              <a:buChar char="●"/>
            </a:pPr>
            <a:r>
              <a:rPr lang="ja"/>
              <a:t>ミニゲームの報酬として特典を提供</a:t>
            </a:r>
            <a:endParaRPr/>
          </a:p>
          <a:p>
            <a:pPr marL="457200" lvl="0" indent="-342900" algn="l" rtl="0">
              <a:spcBef>
                <a:spcPts val="0"/>
              </a:spcBef>
              <a:spcAft>
                <a:spcPts val="0"/>
              </a:spcAft>
              <a:buSzPts val="1800"/>
              <a:buChar char="●"/>
            </a:pPr>
            <a:r>
              <a:rPr lang="ja"/>
              <a:t>特典目的で利用者が増大しコミュニティが促進</a:t>
            </a:r>
            <a:endParaRPr/>
          </a:p>
        </p:txBody>
      </p:sp>
      <p:pic>
        <p:nvPicPr>
          <p:cNvPr id="149" name="Google Shape;149;p22"/>
          <p:cNvPicPr preferRelativeResize="0"/>
          <p:nvPr/>
        </p:nvPicPr>
        <p:blipFill>
          <a:blip r:embed="rId3">
            <a:alphaModFix/>
          </a:blip>
          <a:stretch>
            <a:fillRect/>
          </a:stretch>
        </p:blipFill>
        <p:spPr>
          <a:xfrm>
            <a:off x="5361800" y="2927650"/>
            <a:ext cx="1562100" cy="1562100"/>
          </a:xfrm>
          <a:prstGeom prst="rect">
            <a:avLst/>
          </a:prstGeom>
          <a:noFill/>
          <a:ln>
            <a:noFill/>
          </a:ln>
        </p:spPr>
      </p:pic>
      <p:pic>
        <p:nvPicPr>
          <p:cNvPr id="150" name="Google Shape;150;p22"/>
          <p:cNvPicPr preferRelativeResize="0"/>
          <p:nvPr/>
        </p:nvPicPr>
        <p:blipFill>
          <a:blip r:embed="rId4">
            <a:alphaModFix/>
          </a:blip>
          <a:stretch>
            <a:fillRect/>
          </a:stretch>
        </p:blipFill>
        <p:spPr>
          <a:xfrm>
            <a:off x="4372650" y="2703888"/>
            <a:ext cx="952500" cy="1057275"/>
          </a:xfrm>
          <a:prstGeom prst="rect">
            <a:avLst/>
          </a:prstGeom>
          <a:noFill/>
          <a:ln>
            <a:noFill/>
          </a:ln>
        </p:spPr>
      </p:pic>
      <p:pic>
        <p:nvPicPr>
          <p:cNvPr id="151" name="Google Shape;151;p22"/>
          <p:cNvPicPr preferRelativeResize="0"/>
          <p:nvPr/>
        </p:nvPicPr>
        <p:blipFill>
          <a:blip r:embed="rId5">
            <a:alphaModFix/>
          </a:blip>
          <a:stretch>
            <a:fillRect/>
          </a:stretch>
        </p:blipFill>
        <p:spPr>
          <a:xfrm>
            <a:off x="7138738" y="2604913"/>
            <a:ext cx="1304925" cy="1019175"/>
          </a:xfrm>
          <a:prstGeom prst="rect">
            <a:avLst/>
          </a:prstGeom>
          <a:noFill/>
          <a:ln>
            <a:noFill/>
          </a:ln>
        </p:spPr>
      </p:pic>
      <p:pic>
        <p:nvPicPr>
          <p:cNvPr id="152" name="Google Shape;152;p22"/>
          <p:cNvPicPr preferRelativeResize="0"/>
          <p:nvPr/>
        </p:nvPicPr>
        <p:blipFill>
          <a:blip r:embed="rId6">
            <a:alphaModFix/>
          </a:blip>
          <a:stretch>
            <a:fillRect/>
          </a:stretch>
        </p:blipFill>
        <p:spPr>
          <a:xfrm>
            <a:off x="2945425" y="3215918"/>
            <a:ext cx="952500" cy="470022"/>
          </a:xfrm>
          <a:prstGeom prst="rect">
            <a:avLst/>
          </a:prstGeom>
          <a:noFill/>
          <a:ln>
            <a:noFill/>
          </a:ln>
        </p:spPr>
      </p:pic>
      <p:pic>
        <p:nvPicPr>
          <p:cNvPr id="153" name="Google Shape;153;p22"/>
          <p:cNvPicPr preferRelativeResize="0"/>
          <p:nvPr/>
        </p:nvPicPr>
        <p:blipFill>
          <a:blip r:embed="rId7">
            <a:alphaModFix/>
          </a:blip>
          <a:stretch>
            <a:fillRect/>
          </a:stretch>
        </p:blipFill>
        <p:spPr>
          <a:xfrm>
            <a:off x="789462" y="2627688"/>
            <a:ext cx="1790136" cy="1666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204550" y="368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技術仕様（クイズ作成）</a:t>
            </a:r>
            <a:endParaRPr/>
          </a:p>
        </p:txBody>
      </p:sp>
      <p:pic>
        <p:nvPicPr>
          <p:cNvPr id="159" name="Google Shape;159;p23"/>
          <p:cNvPicPr preferRelativeResize="0"/>
          <p:nvPr/>
        </p:nvPicPr>
        <p:blipFill>
          <a:blip r:embed="rId3">
            <a:alphaModFix/>
          </a:blip>
          <a:stretch>
            <a:fillRect/>
          </a:stretch>
        </p:blipFill>
        <p:spPr>
          <a:xfrm>
            <a:off x="1309650" y="1160128"/>
            <a:ext cx="5972200" cy="2899000"/>
          </a:xfrm>
          <a:prstGeom prst="rect">
            <a:avLst/>
          </a:prstGeom>
          <a:noFill/>
          <a:ln>
            <a:noFill/>
          </a:ln>
        </p:spPr>
      </p:pic>
      <p:sp>
        <p:nvSpPr>
          <p:cNvPr id="160" name="Google Shape;160;p23"/>
          <p:cNvSpPr txBox="1">
            <a:spLocks noGrp="1"/>
          </p:cNvSpPr>
          <p:nvPr>
            <p:ph type="title"/>
          </p:nvPr>
        </p:nvSpPr>
        <p:spPr>
          <a:xfrm>
            <a:off x="3846900" y="4502400"/>
            <a:ext cx="5297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sz="1800"/>
              <a:t>参考資料：</a:t>
            </a:r>
            <a:r>
              <a:rPr lang="ja" sz="1100" u="sng">
                <a:solidFill>
                  <a:schemeClr val="hlink"/>
                </a:solidFill>
                <a:hlinkClick r:id="rId4"/>
              </a:rPr>
              <a:t>Azure Open AIの「Add your data」をAPIとして使う！ (zenn.dev)</a:t>
            </a:r>
            <a:endParaRPr/>
          </a:p>
          <a:p>
            <a:pPr marL="0" lvl="0" indent="0" algn="l" rtl="0">
              <a:spcBef>
                <a:spcPts val="0"/>
              </a:spcBef>
              <a:spcAft>
                <a:spcPts val="0"/>
              </a:spcAft>
              <a:buNone/>
            </a:pPr>
            <a:endParaRPr/>
          </a:p>
        </p:txBody>
      </p:sp>
      <p:pic>
        <p:nvPicPr>
          <p:cNvPr id="161" name="Google Shape;161;p23"/>
          <p:cNvPicPr preferRelativeResize="0"/>
          <p:nvPr/>
        </p:nvPicPr>
        <p:blipFill>
          <a:blip r:embed="rId5">
            <a:alphaModFix/>
          </a:blip>
          <a:stretch>
            <a:fillRect/>
          </a:stretch>
        </p:blipFill>
        <p:spPr>
          <a:xfrm>
            <a:off x="6217775" y="667001"/>
            <a:ext cx="1033200" cy="824223"/>
          </a:xfrm>
          <a:prstGeom prst="rect">
            <a:avLst/>
          </a:prstGeom>
          <a:noFill/>
          <a:ln>
            <a:noFill/>
          </a:ln>
        </p:spPr>
      </p:pic>
      <p:pic>
        <p:nvPicPr>
          <p:cNvPr id="162" name="Google Shape;162;p23"/>
          <p:cNvPicPr preferRelativeResize="0"/>
          <p:nvPr/>
        </p:nvPicPr>
        <p:blipFill>
          <a:blip r:embed="rId6">
            <a:alphaModFix/>
          </a:blip>
          <a:stretch>
            <a:fillRect/>
          </a:stretch>
        </p:blipFill>
        <p:spPr>
          <a:xfrm>
            <a:off x="1309650" y="2254650"/>
            <a:ext cx="1288825" cy="1274500"/>
          </a:xfrm>
          <a:prstGeom prst="rect">
            <a:avLst/>
          </a:prstGeom>
          <a:noFill/>
          <a:ln w="9525" cap="flat" cmpd="sng">
            <a:solidFill>
              <a:schemeClr val="dk1"/>
            </a:solidFill>
            <a:prstDash val="solid"/>
            <a:round/>
            <a:headEnd type="none" w="sm" len="sm"/>
            <a:tailEnd type="none" w="sm" len="sm"/>
          </a:ln>
        </p:spPr>
      </p:pic>
      <p:pic>
        <p:nvPicPr>
          <p:cNvPr id="163" name="Google Shape;163;p23"/>
          <p:cNvPicPr preferRelativeResize="0"/>
          <p:nvPr/>
        </p:nvPicPr>
        <p:blipFill>
          <a:blip r:embed="rId7">
            <a:alphaModFix/>
          </a:blip>
          <a:stretch>
            <a:fillRect/>
          </a:stretch>
        </p:blipFill>
        <p:spPr>
          <a:xfrm>
            <a:off x="7459674" y="758849"/>
            <a:ext cx="414506" cy="527000"/>
          </a:xfrm>
          <a:prstGeom prst="rect">
            <a:avLst/>
          </a:prstGeom>
          <a:noFill/>
          <a:ln>
            <a:noFill/>
          </a:ln>
        </p:spPr>
      </p:pic>
      <p:sp>
        <p:nvSpPr>
          <p:cNvPr id="164" name="Google Shape;164;p23"/>
          <p:cNvSpPr txBox="1">
            <a:spLocks noGrp="1"/>
          </p:cNvSpPr>
          <p:nvPr>
            <p:ph type="title"/>
          </p:nvPr>
        </p:nvSpPr>
        <p:spPr>
          <a:xfrm>
            <a:off x="7198175" y="1247575"/>
            <a:ext cx="2484300" cy="36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sz="1300"/>
              <a:t>自社データ</a:t>
            </a:r>
            <a:endParaRPr sz="1300"/>
          </a:p>
          <a:p>
            <a:pPr marL="0" lvl="0" indent="0" algn="l" rtl="0">
              <a:spcBef>
                <a:spcPts val="0"/>
              </a:spcBef>
              <a:spcAft>
                <a:spcPts val="0"/>
              </a:spcAft>
              <a:buNone/>
            </a:pPr>
            <a:r>
              <a:rPr lang="ja" sz="1300"/>
              <a:t>（過去データ＋</a:t>
            </a:r>
            <a:endParaRPr sz="1300"/>
          </a:p>
          <a:p>
            <a:pPr marL="0" lvl="0" indent="0" algn="l" rtl="0">
              <a:spcBef>
                <a:spcPts val="0"/>
              </a:spcBef>
              <a:spcAft>
                <a:spcPts val="0"/>
              </a:spcAft>
              <a:buNone/>
            </a:pPr>
            <a:r>
              <a:rPr lang="ja" sz="1300"/>
              <a:t>　</a:t>
            </a:r>
            <a:r>
              <a:rPr lang="ja" sz="1300">
                <a:solidFill>
                  <a:srgbClr val="FF0000"/>
                </a:solidFill>
              </a:rPr>
              <a:t>前半の試合データ</a:t>
            </a:r>
            <a:r>
              <a:rPr lang="ja" sz="1300"/>
              <a:t>）</a:t>
            </a:r>
            <a:endParaRPr sz="1300"/>
          </a:p>
        </p:txBody>
      </p:sp>
      <p:sp>
        <p:nvSpPr>
          <p:cNvPr id="165" name="Google Shape;165;p23"/>
          <p:cNvSpPr/>
          <p:nvPr/>
        </p:nvSpPr>
        <p:spPr>
          <a:xfrm flipH="1">
            <a:off x="6842625" y="445025"/>
            <a:ext cx="742500" cy="2220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 name="Google Shape;166;p23"/>
          <p:cNvCxnSpPr/>
          <p:nvPr/>
        </p:nvCxnSpPr>
        <p:spPr>
          <a:xfrm flipH="1">
            <a:off x="5005825" y="1063900"/>
            <a:ext cx="1033200" cy="229500"/>
          </a:xfrm>
          <a:prstGeom prst="straightConnector1">
            <a:avLst/>
          </a:prstGeom>
          <a:noFill/>
          <a:ln w="9525" cap="flat" cmpd="sng">
            <a:solidFill>
              <a:schemeClr val="dk2"/>
            </a:solidFill>
            <a:prstDash val="solid"/>
            <a:round/>
            <a:headEnd type="none" w="med" len="med"/>
            <a:tailEnd type="triangle" w="med" len="med"/>
          </a:ln>
        </p:spPr>
      </p:cxnSp>
      <p:cxnSp>
        <p:nvCxnSpPr>
          <p:cNvPr id="167" name="Google Shape;167;p23"/>
          <p:cNvCxnSpPr/>
          <p:nvPr/>
        </p:nvCxnSpPr>
        <p:spPr>
          <a:xfrm rot="10800000" flipH="1">
            <a:off x="5082275" y="1285850"/>
            <a:ext cx="1033200" cy="222000"/>
          </a:xfrm>
          <a:prstGeom prst="straightConnector1">
            <a:avLst/>
          </a:prstGeom>
          <a:noFill/>
          <a:ln w="9525" cap="flat" cmpd="sng">
            <a:solidFill>
              <a:schemeClr val="dk2"/>
            </a:solidFill>
            <a:prstDash val="solid"/>
            <a:round/>
            <a:headEnd type="none" w="med" len="med"/>
            <a:tailEnd type="triangle" w="med" len="med"/>
          </a:ln>
        </p:spPr>
      </p:cxnSp>
      <p:sp>
        <p:nvSpPr>
          <p:cNvPr id="168" name="Google Shape;168;p23"/>
          <p:cNvSpPr txBox="1">
            <a:spLocks noGrp="1"/>
          </p:cNvSpPr>
          <p:nvPr>
            <p:ph type="title"/>
          </p:nvPr>
        </p:nvSpPr>
        <p:spPr>
          <a:xfrm>
            <a:off x="6345575" y="1386775"/>
            <a:ext cx="852600" cy="22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113793"/>
              <a:buNone/>
            </a:pPr>
            <a:r>
              <a:rPr lang="ja" sz="870"/>
              <a:t>ストレージ</a:t>
            </a:r>
            <a:endParaRPr sz="570"/>
          </a:p>
        </p:txBody>
      </p:sp>
      <p:sp>
        <p:nvSpPr>
          <p:cNvPr id="169" name="Google Shape;169;p23"/>
          <p:cNvSpPr txBox="1">
            <a:spLocks noGrp="1"/>
          </p:cNvSpPr>
          <p:nvPr>
            <p:ph type="title"/>
          </p:nvPr>
        </p:nvSpPr>
        <p:spPr>
          <a:xfrm>
            <a:off x="2635625" y="2571750"/>
            <a:ext cx="1137000" cy="36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sz="1300"/>
              <a:t>プロンプト</a:t>
            </a:r>
            <a:endParaRPr sz="1300"/>
          </a:p>
        </p:txBody>
      </p:sp>
      <p:cxnSp>
        <p:nvCxnSpPr>
          <p:cNvPr id="170" name="Google Shape;170;p23"/>
          <p:cNvCxnSpPr/>
          <p:nvPr/>
        </p:nvCxnSpPr>
        <p:spPr>
          <a:xfrm rot="10800000" flipH="1">
            <a:off x="3511625" y="2755800"/>
            <a:ext cx="261000" cy="600"/>
          </a:xfrm>
          <a:prstGeom prst="straightConnector1">
            <a:avLst/>
          </a:prstGeom>
          <a:noFill/>
          <a:ln w="9525" cap="flat" cmpd="sng">
            <a:solidFill>
              <a:schemeClr val="dk2"/>
            </a:solidFill>
            <a:prstDash val="solid"/>
            <a:round/>
            <a:headEnd type="none" w="med" len="med"/>
            <a:tailEnd type="triangle" w="med" len="med"/>
          </a:ln>
        </p:spPr>
      </p:cxnSp>
      <p:sp>
        <p:nvSpPr>
          <p:cNvPr id="171" name="Google Shape;171;p23"/>
          <p:cNvSpPr txBox="1">
            <a:spLocks noGrp="1"/>
          </p:cNvSpPr>
          <p:nvPr>
            <p:ph type="title"/>
          </p:nvPr>
        </p:nvSpPr>
        <p:spPr>
          <a:xfrm>
            <a:off x="2598475" y="3012500"/>
            <a:ext cx="1729500" cy="3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ja" sz="870"/>
              <a:t>　　　　出力結果</a:t>
            </a:r>
            <a:endParaRPr sz="870"/>
          </a:p>
          <a:p>
            <a:pPr marL="0" lvl="0" indent="0" algn="l" rtl="0">
              <a:spcBef>
                <a:spcPts val="0"/>
              </a:spcBef>
              <a:spcAft>
                <a:spcPts val="0"/>
              </a:spcAft>
              <a:buSzPts val="990"/>
              <a:buNone/>
            </a:pPr>
            <a:r>
              <a:rPr lang="ja" sz="870"/>
              <a:t>（問題文,選択肢,答え）</a:t>
            </a:r>
            <a:endParaRPr sz="870"/>
          </a:p>
        </p:txBody>
      </p:sp>
      <p:cxnSp>
        <p:nvCxnSpPr>
          <p:cNvPr id="172" name="Google Shape;172;p23"/>
          <p:cNvCxnSpPr/>
          <p:nvPr/>
        </p:nvCxnSpPr>
        <p:spPr>
          <a:xfrm rot="10800000">
            <a:off x="2696775" y="3131850"/>
            <a:ext cx="318900" cy="630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3"/>
          <p:cNvSpPr/>
          <p:nvPr/>
        </p:nvSpPr>
        <p:spPr>
          <a:xfrm>
            <a:off x="3809775" y="283200"/>
            <a:ext cx="5089800" cy="3834600"/>
          </a:xfrm>
          <a:prstGeom prst="rect">
            <a:avLst/>
          </a:prstGeom>
          <a:solidFill>
            <a:srgbClr val="B3B1B1">
              <a:alpha val="18350"/>
            </a:srgbClr>
          </a:solidFill>
          <a:ln w="9525" cap="flat" cmpd="sng">
            <a:solidFill>
              <a:srgbClr val="F0F3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23"/>
          <p:cNvPicPr preferRelativeResize="0"/>
          <p:nvPr/>
        </p:nvPicPr>
        <p:blipFill>
          <a:blip r:embed="rId8">
            <a:alphaModFix/>
          </a:blip>
          <a:stretch>
            <a:fillRect/>
          </a:stretch>
        </p:blipFill>
        <p:spPr>
          <a:xfrm>
            <a:off x="3846900" y="368474"/>
            <a:ext cx="1584775" cy="4609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612350" y="162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クイズ作成用プロンプト</a:t>
            </a:r>
            <a:endParaRPr/>
          </a:p>
        </p:txBody>
      </p:sp>
      <p:sp>
        <p:nvSpPr>
          <p:cNvPr id="180" name="Google Shape;180;p24"/>
          <p:cNvSpPr txBox="1"/>
          <p:nvPr/>
        </p:nvSpPr>
        <p:spPr>
          <a:xfrm>
            <a:off x="612350" y="734800"/>
            <a:ext cx="7661700" cy="2986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ja" sz="1300"/>
              <a:t>#命令書</a:t>
            </a:r>
            <a:endParaRPr sz="1300"/>
          </a:p>
          <a:p>
            <a:pPr marL="0" lvl="0" indent="0" algn="l" rtl="0">
              <a:spcBef>
                <a:spcPts val="0"/>
              </a:spcBef>
              <a:spcAft>
                <a:spcPts val="0"/>
              </a:spcAft>
              <a:buNone/>
            </a:pPr>
            <a:r>
              <a:rPr lang="ja" sz="1300"/>
              <a:t>あなたはクイズの出題者です。</a:t>
            </a:r>
            <a:endParaRPr sz="1300"/>
          </a:p>
          <a:p>
            <a:pPr marL="0" lvl="0" indent="0" algn="l" rtl="0">
              <a:spcBef>
                <a:spcPts val="0"/>
              </a:spcBef>
              <a:spcAft>
                <a:spcPts val="0"/>
              </a:spcAft>
              <a:buClr>
                <a:schemeClr val="dk1"/>
              </a:buClr>
              <a:buSzPts val="1100"/>
              <a:buFont typeface="Arial"/>
              <a:buNone/>
            </a:pPr>
            <a:r>
              <a:rPr lang="ja" sz="1300"/>
              <a:t>Data Sourceの情報に基づいてワールドカップにまつわるクイズを4題出題してください。</a:t>
            </a:r>
            <a:endParaRPr sz="1300"/>
          </a:p>
          <a:p>
            <a:pPr marL="0" lvl="0" indent="0" algn="l" rtl="0">
              <a:spcBef>
                <a:spcPts val="0"/>
              </a:spcBef>
              <a:spcAft>
                <a:spcPts val="0"/>
              </a:spcAft>
              <a:buClr>
                <a:schemeClr val="dk1"/>
              </a:buClr>
              <a:buSzPts val="1100"/>
              <a:buFont typeface="Arial"/>
              <a:buNone/>
            </a:pPr>
            <a:r>
              <a:rPr lang="ja" sz="1300"/>
              <a:t>#制約条件</a:t>
            </a:r>
            <a:endParaRPr sz="1300"/>
          </a:p>
          <a:p>
            <a:pPr marL="0" lvl="0" indent="0" algn="l" rtl="0">
              <a:spcBef>
                <a:spcPts val="0"/>
              </a:spcBef>
              <a:spcAft>
                <a:spcPts val="0"/>
              </a:spcAft>
              <a:buClr>
                <a:schemeClr val="dk1"/>
              </a:buClr>
              <a:buSzPts val="1100"/>
              <a:buFont typeface="Arial"/>
              <a:buNone/>
            </a:pPr>
            <a:r>
              <a:rPr lang="ja" sz="1300"/>
              <a:t>– </a:t>
            </a:r>
            <a:r>
              <a:rPr lang="ja" sz="1300">
                <a:solidFill>
                  <a:schemeClr val="dk1"/>
                </a:solidFill>
              </a:rPr>
              <a:t>Data Source</a:t>
            </a:r>
            <a:r>
              <a:rPr lang="ja" sz="1300"/>
              <a:t>を参照して回答してください。</a:t>
            </a:r>
            <a:endParaRPr sz="1300"/>
          </a:p>
          <a:p>
            <a:pPr marL="0" lvl="0" indent="0" algn="l" rtl="0">
              <a:spcBef>
                <a:spcPts val="0"/>
              </a:spcBef>
              <a:spcAft>
                <a:spcPts val="0"/>
              </a:spcAft>
              <a:buClr>
                <a:schemeClr val="dk1"/>
              </a:buClr>
              <a:buSzPts val="1100"/>
              <a:buFont typeface="Arial"/>
              <a:buNone/>
            </a:pPr>
            <a:r>
              <a:rPr lang="ja" sz="1300"/>
              <a:t>– 異なる4択の選択肢とその答えを作成してください。</a:t>
            </a:r>
            <a:endParaRPr sz="1300"/>
          </a:p>
          <a:p>
            <a:pPr marL="0" lvl="0" indent="0" algn="l" rtl="0">
              <a:spcBef>
                <a:spcPts val="0"/>
              </a:spcBef>
              <a:spcAft>
                <a:spcPts val="0"/>
              </a:spcAft>
              <a:buClr>
                <a:schemeClr val="dk1"/>
              </a:buClr>
              <a:buSzPts val="1100"/>
              <a:buFont typeface="Arial"/>
              <a:buNone/>
            </a:pPr>
            <a:r>
              <a:rPr lang="ja" sz="1300"/>
              <a:t>– 日本語で問題を作成してください。</a:t>
            </a:r>
            <a:endParaRPr sz="1300"/>
          </a:p>
          <a:p>
            <a:pPr marL="0" lvl="0" indent="0" algn="l" rtl="0">
              <a:spcBef>
                <a:spcPts val="0"/>
              </a:spcBef>
              <a:spcAft>
                <a:spcPts val="0"/>
              </a:spcAft>
              <a:buClr>
                <a:schemeClr val="dk1"/>
              </a:buClr>
              <a:buSzPts val="1100"/>
              <a:buFont typeface="Arial"/>
              <a:buNone/>
            </a:pPr>
            <a:r>
              <a:rPr lang="ja" sz="1300"/>
              <a:t>#出題例</a:t>
            </a:r>
            <a:endParaRPr sz="1300"/>
          </a:p>
          <a:p>
            <a:pPr marL="0" lvl="0" indent="0" algn="l" rtl="0">
              <a:spcBef>
                <a:spcPts val="0"/>
              </a:spcBef>
              <a:spcAft>
                <a:spcPts val="0"/>
              </a:spcAft>
              <a:buClr>
                <a:schemeClr val="dk1"/>
              </a:buClr>
              <a:buSzPts val="1100"/>
              <a:buFont typeface="Arial"/>
              <a:buNone/>
            </a:pPr>
            <a:r>
              <a:rPr lang="ja" sz="1300"/>
              <a:t>問題文：FIFAワールドカップの優勝回数が最も多い国はどこですか？</a:t>
            </a:r>
            <a:endParaRPr sz="1300"/>
          </a:p>
          <a:p>
            <a:pPr marL="0" lvl="0" indent="0" algn="l" rtl="0">
              <a:spcBef>
                <a:spcPts val="0"/>
              </a:spcBef>
              <a:spcAft>
                <a:spcPts val="0"/>
              </a:spcAft>
              <a:buClr>
                <a:schemeClr val="dk1"/>
              </a:buClr>
              <a:buSzPts val="1100"/>
              <a:buFont typeface="Arial"/>
              <a:buNone/>
            </a:pPr>
            <a:r>
              <a:rPr lang="ja" sz="1300"/>
              <a:t>a) ブラジル</a:t>
            </a:r>
            <a:endParaRPr sz="1300"/>
          </a:p>
          <a:p>
            <a:pPr marL="0" lvl="0" indent="0" algn="l" rtl="0">
              <a:spcBef>
                <a:spcPts val="0"/>
              </a:spcBef>
              <a:spcAft>
                <a:spcPts val="0"/>
              </a:spcAft>
              <a:buClr>
                <a:schemeClr val="dk1"/>
              </a:buClr>
              <a:buSzPts val="1100"/>
              <a:buFont typeface="Arial"/>
              <a:buNone/>
            </a:pPr>
            <a:r>
              <a:rPr lang="ja" sz="1300"/>
              <a:t>b) イタリア</a:t>
            </a:r>
            <a:endParaRPr sz="1300"/>
          </a:p>
          <a:p>
            <a:pPr marL="0" lvl="0" indent="0" algn="l" rtl="0">
              <a:spcBef>
                <a:spcPts val="0"/>
              </a:spcBef>
              <a:spcAft>
                <a:spcPts val="0"/>
              </a:spcAft>
              <a:buClr>
                <a:schemeClr val="dk1"/>
              </a:buClr>
              <a:buSzPts val="1100"/>
              <a:buFont typeface="Arial"/>
              <a:buNone/>
            </a:pPr>
            <a:r>
              <a:rPr lang="ja" sz="1300"/>
              <a:t>c) アルゼンチン</a:t>
            </a:r>
            <a:endParaRPr sz="1300"/>
          </a:p>
          <a:p>
            <a:pPr marL="0" lvl="0" indent="0" algn="l" rtl="0">
              <a:spcBef>
                <a:spcPts val="0"/>
              </a:spcBef>
              <a:spcAft>
                <a:spcPts val="0"/>
              </a:spcAft>
              <a:buClr>
                <a:schemeClr val="dk1"/>
              </a:buClr>
              <a:buSzPts val="1100"/>
              <a:buFont typeface="Arial"/>
              <a:buNone/>
            </a:pPr>
            <a:r>
              <a:rPr lang="ja" sz="1300"/>
              <a:t>d) ドイツ</a:t>
            </a:r>
            <a:endParaRPr sz="1300"/>
          </a:p>
          <a:p>
            <a:pPr marL="0" lvl="0" indent="0" algn="l" rtl="0">
              <a:spcBef>
                <a:spcPts val="0"/>
              </a:spcBef>
              <a:spcAft>
                <a:spcPts val="0"/>
              </a:spcAft>
              <a:buNone/>
            </a:pPr>
            <a:r>
              <a:rPr lang="ja" sz="1300"/>
              <a:t>答え: a) ブラジル</a:t>
            </a:r>
            <a:endParaRPr sz="1300"/>
          </a:p>
        </p:txBody>
      </p:sp>
      <p:sp>
        <p:nvSpPr>
          <p:cNvPr id="181" name="Google Shape;181;p24"/>
          <p:cNvSpPr txBox="1"/>
          <p:nvPr/>
        </p:nvSpPr>
        <p:spPr>
          <a:xfrm>
            <a:off x="1717025" y="4247975"/>
            <a:ext cx="613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800">
                <a:solidFill>
                  <a:srgbClr val="FF0000"/>
                </a:solidFill>
                <a:highlight>
                  <a:schemeClr val="lt1"/>
                </a:highlight>
              </a:rPr>
              <a:t>読み込ませたデータによって様々なクイズを作成！</a:t>
            </a:r>
            <a:endParaRPr sz="1800">
              <a:solidFill>
                <a:srgbClr val="FF0000"/>
              </a:solidFill>
              <a:highlight>
                <a:schemeClr val="lt1"/>
              </a:highlight>
            </a:endParaRPr>
          </a:p>
        </p:txBody>
      </p:sp>
      <p:sp>
        <p:nvSpPr>
          <p:cNvPr id="182" name="Google Shape;182;p24"/>
          <p:cNvSpPr/>
          <p:nvPr/>
        </p:nvSpPr>
        <p:spPr>
          <a:xfrm>
            <a:off x="4431675" y="3865275"/>
            <a:ext cx="267900" cy="2985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349975"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Webアプリケーション構成</a:t>
            </a:r>
            <a:endParaRPr/>
          </a:p>
        </p:txBody>
      </p:sp>
      <p:sp>
        <p:nvSpPr>
          <p:cNvPr id="188" name="Google Shape;188;p25"/>
          <p:cNvSpPr txBox="1">
            <a:spLocks noGrp="1"/>
          </p:cNvSpPr>
          <p:nvPr>
            <p:ph type="title"/>
          </p:nvPr>
        </p:nvSpPr>
        <p:spPr>
          <a:xfrm>
            <a:off x="2961577" y="2085564"/>
            <a:ext cx="763500" cy="2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ja" sz="770"/>
              <a:t>Webサーバ</a:t>
            </a:r>
            <a:endParaRPr sz="770"/>
          </a:p>
        </p:txBody>
      </p:sp>
      <p:pic>
        <p:nvPicPr>
          <p:cNvPr id="189" name="Google Shape;189;p25"/>
          <p:cNvPicPr preferRelativeResize="0"/>
          <p:nvPr/>
        </p:nvPicPr>
        <p:blipFill>
          <a:blip r:embed="rId3">
            <a:alphaModFix/>
          </a:blip>
          <a:stretch>
            <a:fillRect/>
          </a:stretch>
        </p:blipFill>
        <p:spPr>
          <a:xfrm>
            <a:off x="2808400" y="1259119"/>
            <a:ext cx="671678" cy="804916"/>
          </a:xfrm>
          <a:prstGeom prst="rect">
            <a:avLst/>
          </a:prstGeom>
          <a:noFill/>
          <a:ln>
            <a:noFill/>
          </a:ln>
        </p:spPr>
      </p:pic>
      <p:pic>
        <p:nvPicPr>
          <p:cNvPr id="190" name="Google Shape;190;p25"/>
          <p:cNvPicPr preferRelativeResize="0"/>
          <p:nvPr/>
        </p:nvPicPr>
        <p:blipFill>
          <a:blip r:embed="rId4">
            <a:alphaModFix/>
          </a:blip>
          <a:stretch>
            <a:fillRect/>
          </a:stretch>
        </p:blipFill>
        <p:spPr>
          <a:xfrm>
            <a:off x="3248073" y="1083925"/>
            <a:ext cx="425796" cy="420587"/>
          </a:xfrm>
          <a:prstGeom prst="rect">
            <a:avLst/>
          </a:prstGeom>
          <a:noFill/>
          <a:ln w="9525" cap="flat" cmpd="sng">
            <a:solidFill>
              <a:schemeClr val="dk1"/>
            </a:solidFill>
            <a:prstDash val="solid"/>
            <a:round/>
            <a:headEnd type="none" w="sm" len="sm"/>
            <a:tailEnd type="none" w="sm" len="sm"/>
          </a:ln>
        </p:spPr>
      </p:pic>
      <p:grpSp>
        <p:nvGrpSpPr>
          <p:cNvPr id="191" name="Google Shape;191;p25"/>
          <p:cNvGrpSpPr/>
          <p:nvPr/>
        </p:nvGrpSpPr>
        <p:grpSpPr>
          <a:xfrm>
            <a:off x="6794763" y="2945371"/>
            <a:ext cx="1202787" cy="604817"/>
            <a:chOff x="3863550" y="1099650"/>
            <a:chExt cx="1561250" cy="785375"/>
          </a:xfrm>
        </p:grpSpPr>
        <p:sp>
          <p:nvSpPr>
            <p:cNvPr id="192" name="Google Shape;192;p25"/>
            <p:cNvSpPr/>
            <p:nvPr/>
          </p:nvSpPr>
          <p:spPr>
            <a:xfrm>
              <a:off x="4005800" y="1362125"/>
              <a:ext cx="1419000" cy="52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000"/>
                <a:t>保有ポイント</a:t>
              </a:r>
              <a:endParaRPr sz="1000"/>
            </a:p>
          </p:txBody>
        </p:sp>
        <p:pic>
          <p:nvPicPr>
            <p:cNvPr id="193" name="Google Shape;193;p25"/>
            <p:cNvPicPr preferRelativeResize="0"/>
            <p:nvPr/>
          </p:nvPicPr>
          <p:blipFill>
            <a:blip r:embed="rId5">
              <a:alphaModFix/>
            </a:blip>
            <a:stretch>
              <a:fillRect/>
            </a:stretch>
          </p:blipFill>
          <p:spPr>
            <a:xfrm>
              <a:off x="3863550" y="1099650"/>
              <a:ext cx="435600" cy="435600"/>
            </a:xfrm>
            <a:prstGeom prst="rect">
              <a:avLst/>
            </a:prstGeom>
            <a:noFill/>
            <a:ln>
              <a:noFill/>
            </a:ln>
          </p:spPr>
        </p:pic>
      </p:grpSp>
      <p:grpSp>
        <p:nvGrpSpPr>
          <p:cNvPr id="194" name="Google Shape;194;p25"/>
          <p:cNvGrpSpPr/>
          <p:nvPr/>
        </p:nvGrpSpPr>
        <p:grpSpPr>
          <a:xfrm>
            <a:off x="983300" y="2575383"/>
            <a:ext cx="1323725" cy="951486"/>
            <a:chOff x="2065750" y="2373027"/>
            <a:chExt cx="1323725" cy="951486"/>
          </a:xfrm>
        </p:grpSpPr>
        <p:sp>
          <p:nvSpPr>
            <p:cNvPr id="195" name="Google Shape;195;p25"/>
            <p:cNvSpPr/>
            <p:nvPr/>
          </p:nvSpPr>
          <p:spPr>
            <a:xfrm>
              <a:off x="2337375" y="2851413"/>
              <a:ext cx="1052100" cy="473100"/>
            </a:xfrm>
            <a:prstGeom prst="roundRect">
              <a:avLst>
                <a:gd name="adj" fmla="val 16667"/>
              </a:avLst>
            </a:prstGeom>
            <a:solidFill>
              <a:srgbClr val="9FC5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900"/>
                <a:t>ログイン機能</a:t>
              </a:r>
              <a:endParaRPr sz="900"/>
            </a:p>
          </p:txBody>
        </p:sp>
        <p:pic>
          <p:nvPicPr>
            <p:cNvPr id="196" name="Google Shape;196;p25"/>
            <p:cNvPicPr preferRelativeResize="0"/>
            <p:nvPr/>
          </p:nvPicPr>
          <p:blipFill>
            <a:blip r:embed="rId6">
              <a:alphaModFix/>
            </a:blip>
            <a:stretch>
              <a:fillRect/>
            </a:stretch>
          </p:blipFill>
          <p:spPr>
            <a:xfrm>
              <a:off x="2065750" y="2373027"/>
              <a:ext cx="634125" cy="624510"/>
            </a:xfrm>
            <a:prstGeom prst="rect">
              <a:avLst/>
            </a:prstGeom>
            <a:noFill/>
            <a:ln>
              <a:noFill/>
            </a:ln>
          </p:spPr>
        </p:pic>
        <p:sp>
          <p:nvSpPr>
            <p:cNvPr id="197" name="Google Shape;197;p25"/>
            <p:cNvSpPr txBox="1"/>
            <p:nvPr/>
          </p:nvSpPr>
          <p:spPr>
            <a:xfrm>
              <a:off x="2180600" y="2497088"/>
              <a:ext cx="404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800"/>
                <a:t>login</a:t>
              </a:r>
              <a:endParaRPr sz="800"/>
            </a:p>
          </p:txBody>
        </p:sp>
      </p:grpSp>
      <p:grpSp>
        <p:nvGrpSpPr>
          <p:cNvPr id="198" name="Google Shape;198;p25"/>
          <p:cNvGrpSpPr/>
          <p:nvPr/>
        </p:nvGrpSpPr>
        <p:grpSpPr>
          <a:xfrm>
            <a:off x="3311100" y="2575383"/>
            <a:ext cx="1323725" cy="951486"/>
            <a:chOff x="2065750" y="2373027"/>
            <a:chExt cx="1323725" cy="951486"/>
          </a:xfrm>
        </p:grpSpPr>
        <p:sp>
          <p:nvSpPr>
            <p:cNvPr id="199" name="Google Shape;199;p25"/>
            <p:cNvSpPr/>
            <p:nvPr/>
          </p:nvSpPr>
          <p:spPr>
            <a:xfrm>
              <a:off x="2337375" y="2851413"/>
              <a:ext cx="1052100" cy="473100"/>
            </a:xfrm>
            <a:prstGeom prst="roundRect">
              <a:avLst>
                <a:gd name="adj" fmla="val 16667"/>
              </a:avLst>
            </a:prstGeom>
            <a:solidFill>
              <a:srgbClr val="9FC5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900"/>
                <a:t>ホーム画面</a:t>
              </a:r>
              <a:endParaRPr sz="900"/>
            </a:p>
          </p:txBody>
        </p:sp>
        <p:pic>
          <p:nvPicPr>
            <p:cNvPr id="200" name="Google Shape;200;p25"/>
            <p:cNvPicPr preferRelativeResize="0"/>
            <p:nvPr/>
          </p:nvPicPr>
          <p:blipFill>
            <a:blip r:embed="rId6">
              <a:alphaModFix/>
            </a:blip>
            <a:stretch>
              <a:fillRect/>
            </a:stretch>
          </p:blipFill>
          <p:spPr>
            <a:xfrm>
              <a:off x="2065750" y="2373027"/>
              <a:ext cx="634125" cy="624510"/>
            </a:xfrm>
            <a:prstGeom prst="rect">
              <a:avLst/>
            </a:prstGeom>
            <a:noFill/>
            <a:ln>
              <a:noFill/>
            </a:ln>
          </p:spPr>
        </p:pic>
        <p:sp>
          <p:nvSpPr>
            <p:cNvPr id="201" name="Google Shape;201;p25"/>
            <p:cNvSpPr txBox="1"/>
            <p:nvPr/>
          </p:nvSpPr>
          <p:spPr>
            <a:xfrm>
              <a:off x="2123163" y="2497100"/>
              <a:ext cx="519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800"/>
                <a:t>home</a:t>
              </a:r>
              <a:endParaRPr sz="800"/>
            </a:p>
          </p:txBody>
        </p:sp>
      </p:grpSp>
      <p:grpSp>
        <p:nvGrpSpPr>
          <p:cNvPr id="202" name="Google Shape;202;p25"/>
          <p:cNvGrpSpPr/>
          <p:nvPr/>
        </p:nvGrpSpPr>
        <p:grpSpPr>
          <a:xfrm>
            <a:off x="4634725" y="3762727"/>
            <a:ext cx="1323725" cy="951486"/>
            <a:chOff x="2065750" y="2373027"/>
            <a:chExt cx="1323725" cy="951486"/>
          </a:xfrm>
        </p:grpSpPr>
        <p:sp>
          <p:nvSpPr>
            <p:cNvPr id="203" name="Google Shape;203;p25"/>
            <p:cNvSpPr/>
            <p:nvPr/>
          </p:nvSpPr>
          <p:spPr>
            <a:xfrm>
              <a:off x="2337375" y="2851413"/>
              <a:ext cx="1052100" cy="473100"/>
            </a:xfrm>
            <a:prstGeom prst="roundRect">
              <a:avLst>
                <a:gd name="adj" fmla="val 16667"/>
              </a:avLst>
            </a:prstGeom>
            <a:solidFill>
              <a:srgbClr val="9FC5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900"/>
                <a:t>景品交換</a:t>
              </a:r>
              <a:endParaRPr sz="900"/>
            </a:p>
          </p:txBody>
        </p:sp>
        <p:pic>
          <p:nvPicPr>
            <p:cNvPr id="204" name="Google Shape;204;p25"/>
            <p:cNvPicPr preferRelativeResize="0"/>
            <p:nvPr/>
          </p:nvPicPr>
          <p:blipFill>
            <a:blip r:embed="rId6">
              <a:alphaModFix/>
            </a:blip>
            <a:stretch>
              <a:fillRect/>
            </a:stretch>
          </p:blipFill>
          <p:spPr>
            <a:xfrm>
              <a:off x="2065750" y="2373027"/>
              <a:ext cx="634125" cy="624510"/>
            </a:xfrm>
            <a:prstGeom prst="rect">
              <a:avLst/>
            </a:prstGeom>
            <a:noFill/>
            <a:ln>
              <a:noFill/>
            </a:ln>
          </p:spPr>
        </p:pic>
        <p:sp>
          <p:nvSpPr>
            <p:cNvPr id="205" name="Google Shape;205;p25"/>
            <p:cNvSpPr txBox="1"/>
            <p:nvPr/>
          </p:nvSpPr>
          <p:spPr>
            <a:xfrm>
              <a:off x="2123163" y="2497100"/>
              <a:ext cx="519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800"/>
                <a:t>reward</a:t>
              </a:r>
              <a:endParaRPr sz="800"/>
            </a:p>
          </p:txBody>
        </p:sp>
      </p:grpSp>
      <p:grpSp>
        <p:nvGrpSpPr>
          <p:cNvPr id="206" name="Google Shape;206;p25"/>
          <p:cNvGrpSpPr/>
          <p:nvPr/>
        </p:nvGrpSpPr>
        <p:grpSpPr>
          <a:xfrm>
            <a:off x="4634713" y="1803402"/>
            <a:ext cx="1323725" cy="951486"/>
            <a:chOff x="2065750" y="2373027"/>
            <a:chExt cx="1323725" cy="951486"/>
          </a:xfrm>
        </p:grpSpPr>
        <p:sp>
          <p:nvSpPr>
            <p:cNvPr id="207" name="Google Shape;207;p25"/>
            <p:cNvSpPr/>
            <p:nvPr/>
          </p:nvSpPr>
          <p:spPr>
            <a:xfrm>
              <a:off x="2337375" y="2851413"/>
              <a:ext cx="1052100" cy="473100"/>
            </a:xfrm>
            <a:prstGeom prst="roundRect">
              <a:avLst>
                <a:gd name="adj" fmla="val 16667"/>
              </a:avLst>
            </a:prstGeom>
            <a:solidFill>
              <a:srgbClr val="9FC5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900"/>
                <a:t>問題表示</a:t>
              </a:r>
              <a:endParaRPr sz="900"/>
            </a:p>
            <a:p>
              <a:pPr marL="0" lvl="0" indent="0" algn="ctr" rtl="0">
                <a:spcBef>
                  <a:spcPts val="0"/>
                </a:spcBef>
                <a:spcAft>
                  <a:spcPts val="0"/>
                </a:spcAft>
                <a:buNone/>
              </a:pPr>
              <a:r>
                <a:rPr lang="ja" sz="900"/>
                <a:t>正誤処理</a:t>
              </a:r>
              <a:endParaRPr sz="900"/>
            </a:p>
          </p:txBody>
        </p:sp>
        <p:pic>
          <p:nvPicPr>
            <p:cNvPr id="208" name="Google Shape;208;p25"/>
            <p:cNvPicPr preferRelativeResize="0"/>
            <p:nvPr/>
          </p:nvPicPr>
          <p:blipFill>
            <a:blip r:embed="rId6">
              <a:alphaModFix/>
            </a:blip>
            <a:stretch>
              <a:fillRect/>
            </a:stretch>
          </p:blipFill>
          <p:spPr>
            <a:xfrm>
              <a:off x="2065750" y="2373027"/>
              <a:ext cx="634125" cy="624510"/>
            </a:xfrm>
            <a:prstGeom prst="rect">
              <a:avLst/>
            </a:prstGeom>
            <a:noFill/>
            <a:ln>
              <a:noFill/>
            </a:ln>
          </p:spPr>
        </p:pic>
        <p:sp>
          <p:nvSpPr>
            <p:cNvPr id="209" name="Google Shape;209;p25"/>
            <p:cNvSpPr txBox="1"/>
            <p:nvPr/>
          </p:nvSpPr>
          <p:spPr>
            <a:xfrm>
              <a:off x="2092113" y="2498000"/>
              <a:ext cx="5814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700"/>
                <a:t>question</a:t>
              </a:r>
              <a:endParaRPr sz="700"/>
            </a:p>
          </p:txBody>
        </p:sp>
      </p:grpSp>
      <p:sp>
        <p:nvSpPr>
          <p:cNvPr id="210" name="Google Shape;210;p25"/>
          <p:cNvSpPr/>
          <p:nvPr/>
        </p:nvSpPr>
        <p:spPr>
          <a:xfrm rot="10800000">
            <a:off x="1574025" y="1603800"/>
            <a:ext cx="1034700" cy="1007700"/>
          </a:xfrm>
          <a:prstGeom prst="bentUpArrow">
            <a:avLst>
              <a:gd name="adj1" fmla="val 9539"/>
              <a:gd name="adj2" fmla="val 11216"/>
              <a:gd name="adj3" fmla="val 14843"/>
            </a:avLst>
          </a:prstGeom>
          <a:solidFill>
            <a:srgbClr val="D9EAD3"/>
          </a:solidFill>
          <a:ln w="9525" cap="flat" cmpd="sng">
            <a:solidFill>
              <a:srgbClr val="1F23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a:off x="2583675" y="3111927"/>
            <a:ext cx="657900" cy="295200"/>
          </a:xfrm>
          <a:prstGeom prst="rightArrow">
            <a:avLst>
              <a:gd name="adj1" fmla="val 39602"/>
              <a:gd name="adj2" fmla="val 49517"/>
            </a:avLst>
          </a:prstGeom>
          <a:solidFill>
            <a:srgbClr val="D9EA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5400000">
            <a:off x="4768100" y="2926175"/>
            <a:ext cx="877500" cy="795600"/>
          </a:xfrm>
          <a:prstGeom prst="leftRightUpArrow">
            <a:avLst>
              <a:gd name="adj1" fmla="val 13908"/>
              <a:gd name="adj2" fmla="val 19017"/>
              <a:gd name="adj3" fmla="val 19815"/>
            </a:avLst>
          </a:prstGeom>
          <a:solidFill>
            <a:srgbClr val="D9EAD3"/>
          </a:solidFill>
          <a:ln w="9525" cap="flat" cmpd="sng">
            <a:solidFill>
              <a:srgbClr val="0A0C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25"/>
          <p:cNvCxnSpPr>
            <a:stCxn id="207" idx="3"/>
            <a:endCxn id="192" idx="1"/>
          </p:cNvCxnSpPr>
          <p:nvPr/>
        </p:nvCxnSpPr>
        <p:spPr>
          <a:xfrm>
            <a:off x="5958438" y="2518338"/>
            <a:ext cx="945900" cy="830400"/>
          </a:xfrm>
          <a:prstGeom prst="straightConnector1">
            <a:avLst/>
          </a:prstGeom>
          <a:noFill/>
          <a:ln w="9525" cap="flat" cmpd="sng">
            <a:solidFill>
              <a:srgbClr val="000000"/>
            </a:solidFill>
            <a:prstDash val="solid"/>
            <a:round/>
            <a:headEnd type="none" w="med" len="med"/>
            <a:tailEnd type="triangle" w="med" len="med"/>
          </a:ln>
        </p:spPr>
      </p:cxnSp>
      <p:cxnSp>
        <p:nvCxnSpPr>
          <p:cNvPr id="214" name="Google Shape;214;p25"/>
          <p:cNvCxnSpPr>
            <a:stCxn id="203" idx="3"/>
            <a:endCxn id="192" idx="1"/>
          </p:cNvCxnSpPr>
          <p:nvPr/>
        </p:nvCxnSpPr>
        <p:spPr>
          <a:xfrm rot="10800000" flipH="1">
            <a:off x="5958450" y="3348763"/>
            <a:ext cx="945900" cy="1128900"/>
          </a:xfrm>
          <a:prstGeom prst="straightConnector1">
            <a:avLst/>
          </a:prstGeom>
          <a:noFill/>
          <a:ln w="9525" cap="flat" cmpd="sng">
            <a:solidFill>
              <a:srgbClr val="000000"/>
            </a:solidFill>
            <a:prstDash val="solid"/>
            <a:round/>
            <a:headEnd type="none" w="med" len="med"/>
            <a:tailEnd type="triangle" w="med" len="med"/>
          </a:ln>
        </p:spPr>
      </p:cxnSp>
      <p:cxnSp>
        <p:nvCxnSpPr>
          <p:cNvPr id="215" name="Google Shape;215;p25"/>
          <p:cNvCxnSpPr>
            <a:stCxn id="189" idx="3"/>
            <a:endCxn id="207" idx="1"/>
          </p:cNvCxnSpPr>
          <p:nvPr/>
        </p:nvCxnSpPr>
        <p:spPr>
          <a:xfrm>
            <a:off x="3480078" y="1661577"/>
            <a:ext cx="1426200" cy="856800"/>
          </a:xfrm>
          <a:prstGeom prst="straightConnector1">
            <a:avLst/>
          </a:prstGeom>
          <a:noFill/>
          <a:ln w="9525" cap="flat" cmpd="sng">
            <a:solidFill>
              <a:srgbClr val="000000"/>
            </a:solidFill>
            <a:prstDash val="solid"/>
            <a:round/>
            <a:headEnd type="none" w="med" len="med"/>
            <a:tailEnd type="triangle" w="med" len="med"/>
          </a:ln>
        </p:spPr>
      </p:cxnSp>
      <p:pic>
        <p:nvPicPr>
          <p:cNvPr id="216" name="Google Shape;216;p25"/>
          <p:cNvPicPr preferRelativeResize="0"/>
          <p:nvPr/>
        </p:nvPicPr>
        <p:blipFill>
          <a:blip r:embed="rId7">
            <a:alphaModFix/>
          </a:blip>
          <a:stretch>
            <a:fillRect/>
          </a:stretch>
        </p:blipFill>
        <p:spPr>
          <a:xfrm>
            <a:off x="6414500" y="2571744"/>
            <a:ext cx="295200" cy="295200"/>
          </a:xfrm>
          <a:prstGeom prst="rect">
            <a:avLst/>
          </a:prstGeom>
          <a:noFill/>
          <a:ln>
            <a:noFill/>
          </a:ln>
        </p:spPr>
      </p:pic>
      <p:sp>
        <p:nvSpPr>
          <p:cNvPr id="217" name="Google Shape;217;p25"/>
          <p:cNvSpPr txBox="1">
            <a:spLocks noGrp="1"/>
          </p:cNvSpPr>
          <p:nvPr>
            <p:ph type="title"/>
          </p:nvPr>
        </p:nvSpPr>
        <p:spPr>
          <a:xfrm>
            <a:off x="6094125" y="2347075"/>
            <a:ext cx="865800" cy="24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ja" sz="770"/>
              <a:t>ポイント獲得</a:t>
            </a:r>
            <a:endParaRPr sz="770"/>
          </a:p>
        </p:txBody>
      </p:sp>
      <p:pic>
        <p:nvPicPr>
          <p:cNvPr id="218" name="Google Shape;218;p25"/>
          <p:cNvPicPr preferRelativeResize="0"/>
          <p:nvPr/>
        </p:nvPicPr>
        <p:blipFill>
          <a:blip r:embed="rId8">
            <a:alphaModFix/>
          </a:blip>
          <a:stretch>
            <a:fillRect/>
          </a:stretch>
        </p:blipFill>
        <p:spPr>
          <a:xfrm>
            <a:off x="6414500" y="4030063"/>
            <a:ext cx="348860" cy="345600"/>
          </a:xfrm>
          <a:prstGeom prst="rect">
            <a:avLst/>
          </a:prstGeom>
          <a:noFill/>
          <a:ln>
            <a:noFill/>
          </a:ln>
        </p:spPr>
      </p:pic>
      <p:sp>
        <p:nvSpPr>
          <p:cNvPr id="219" name="Google Shape;219;p25"/>
          <p:cNvSpPr txBox="1">
            <a:spLocks noGrp="1"/>
          </p:cNvSpPr>
          <p:nvPr>
            <p:ph type="title"/>
          </p:nvPr>
        </p:nvSpPr>
        <p:spPr>
          <a:xfrm>
            <a:off x="6156025" y="4299450"/>
            <a:ext cx="865800" cy="24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ja" sz="770"/>
              <a:t>ポイント消費</a:t>
            </a:r>
            <a:endParaRPr sz="770"/>
          </a:p>
        </p:txBody>
      </p:sp>
      <p:grpSp>
        <p:nvGrpSpPr>
          <p:cNvPr id="220" name="Google Shape;220;p25"/>
          <p:cNvGrpSpPr/>
          <p:nvPr/>
        </p:nvGrpSpPr>
        <p:grpSpPr>
          <a:xfrm>
            <a:off x="4091853" y="1603975"/>
            <a:ext cx="349210" cy="349210"/>
            <a:chOff x="5351775" y="1181963"/>
            <a:chExt cx="457200" cy="457200"/>
          </a:xfrm>
        </p:grpSpPr>
        <p:pic>
          <p:nvPicPr>
            <p:cNvPr id="221" name="Google Shape;221;p25"/>
            <p:cNvPicPr preferRelativeResize="0"/>
            <p:nvPr/>
          </p:nvPicPr>
          <p:blipFill>
            <a:blip r:embed="rId9">
              <a:alphaModFix/>
            </a:blip>
            <a:stretch>
              <a:fillRect/>
            </a:stretch>
          </p:blipFill>
          <p:spPr>
            <a:xfrm>
              <a:off x="5351775" y="1181963"/>
              <a:ext cx="457200" cy="457200"/>
            </a:xfrm>
            <a:prstGeom prst="rect">
              <a:avLst/>
            </a:prstGeom>
            <a:noFill/>
            <a:ln>
              <a:noFill/>
            </a:ln>
          </p:spPr>
        </p:pic>
        <p:pic>
          <p:nvPicPr>
            <p:cNvPr id="222" name="Google Shape;222;p25"/>
            <p:cNvPicPr preferRelativeResize="0"/>
            <p:nvPr/>
          </p:nvPicPr>
          <p:blipFill>
            <a:blip r:embed="rId10">
              <a:alphaModFix/>
            </a:blip>
            <a:stretch>
              <a:fillRect/>
            </a:stretch>
          </p:blipFill>
          <p:spPr>
            <a:xfrm>
              <a:off x="5457975" y="1336850"/>
              <a:ext cx="244800" cy="244800"/>
            </a:xfrm>
            <a:prstGeom prst="rect">
              <a:avLst/>
            </a:prstGeom>
            <a:noFill/>
            <a:ln>
              <a:noFill/>
            </a:ln>
          </p:spPr>
        </p:pic>
      </p:grpSp>
      <p:grpSp>
        <p:nvGrpSpPr>
          <p:cNvPr id="223" name="Google Shape;223;p25"/>
          <p:cNvGrpSpPr/>
          <p:nvPr/>
        </p:nvGrpSpPr>
        <p:grpSpPr>
          <a:xfrm>
            <a:off x="3829072" y="1433008"/>
            <a:ext cx="349210" cy="349210"/>
            <a:chOff x="6382350" y="1065613"/>
            <a:chExt cx="457200" cy="457200"/>
          </a:xfrm>
        </p:grpSpPr>
        <p:pic>
          <p:nvPicPr>
            <p:cNvPr id="224" name="Google Shape;224;p25"/>
            <p:cNvPicPr preferRelativeResize="0"/>
            <p:nvPr/>
          </p:nvPicPr>
          <p:blipFill>
            <a:blip r:embed="rId9">
              <a:alphaModFix/>
            </a:blip>
            <a:stretch>
              <a:fillRect/>
            </a:stretch>
          </p:blipFill>
          <p:spPr>
            <a:xfrm>
              <a:off x="6382350" y="1065613"/>
              <a:ext cx="457200" cy="457200"/>
            </a:xfrm>
            <a:prstGeom prst="rect">
              <a:avLst/>
            </a:prstGeom>
            <a:noFill/>
            <a:ln>
              <a:noFill/>
            </a:ln>
          </p:spPr>
        </p:pic>
        <p:pic>
          <p:nvPicPr>
            <p:cNvPr id="225" name="Google Shape;225;p25"/>
            <p:cNvPicPr preferRelativeResize="0"/>
            <p:nvPr/>
          </p:nvPicPr>
          <p:blipFill>
            <a:blip r:embed="rId11">
              <a:alphaModFix/>
            </a:blip>
            <a:stretch>
              <a:fillRect/>
            </a:stretch>
          </p:blipFill>
          <p:spPr>
            <a:xfrm>
              <a:off x="6537938" y="1215875"/>
              <a:ext cx="146022" cy="226800"/>
            </a:xfrm>
            <a:prstGeom prst="rect">
              <a:avLst/>
            </a:prstGeom>
            <a:noFill/>
            <a:ln>
              <a:noFill/>
            </a:ln>
          </p:spPr>
        </p:pic>
      </p:grpSp>
      <p:sp>
        <p:nvSpPr>
          <p:cNvPr id="226" name="Google Shape;226;p25"/>
          <p:cNvSpPr/>
          <p:nvPr/>
        </p:nvSpPr>
        <p:spPr>
          <a:xfrm>
            <a:off x="4404625" y="986250"/>
            <a:ext cx="1604100" cy="675300"/>
          </a:xfrm>
          <a:prstGeom prst="wedgeRectCallout">
            <a:avLst>
              <a:gd name="adj1" fmla="val -48295"/>
              <a:gd name="adj2" fmla="val 69895"/>
            </a:avLst>
          </a:prstGeom>
          <a:solidFill>
            <a:srgbClr val="D9EA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txBox="1"/>
          <p:nvPr/>
        </p:nvSpPr>
        <p:spPr>
          <a:xfrm>
            <a:off x="5262700" y="1070100"/>
            <a:ext cx="5814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700"/>
              <a:t>Q.</a:t>
            </a:r>
            <a:endParaRPr sz="700"/>
          </a:p>
        </p:txBody>
      </p:sp>
      <p:pic>
        <p:nvPicPr>
          <p:cNvPr id="228" name="Google Shape;228;p25"/>
          <p:cNvPicPr preferRelativeResize="0"/>
          <p:nvPr/>
        </p:nvPicPr>
        <p:blipFill>
          <a:blip r:embed="rId12">
            <a:alphaModFix/>
          </a:blip>
          <a:stretch>
            <a:fillRect/>
          </a:stretch>
        </p:blipFill>
        <p:spPr>
          <a:xfrm>
            <a:off x="4573150" y="1085850"/>
            <a:ext cx="379860" cy="507600"/>
          </a:xfrm>
          <a:prstGeom prst="rect">
            <a:avLst/>
          </a:prstGeom>
          <a:noFill/>
          <a:ln>
            <a:noFill/>
          </a:ln>
        </p:spPr>
      </p:pic>
      <p:pic>
        <p:nvPicPr>
          <p:cNvPr id="229" name="Google Shape;229;p25"/>
          <p:cNvPicPr preferRelativeResize="0"/>
          <p:nvPr/>
        </p:nvPicPr>
        <p:blipFill>
          <a:blip r:embed="rId13">
            <a:alphaModFix/>
          </a:blip>
          <a:stretch>
            <a:fillRect/>
          </a:stretch>
        </p:blipFill>
        <p:spPr>
          <a:xfrm>
            <a:off x="5468238" y="1070100"/>
            <a:ext cx="375857" cy="507600"/>
          </a:xfrm>
          <a:prstGeom prst="rect">
            <a:avLst/>
          </a:prstGeom>
          <a:noFill/>
          <a:ln>
            <a:noFill/>
          </a:ln>
        </p:spPr>
      </p:pic>
      <p:sp>
        <p:nvSpPr>
          <p:cNvPr id="230" name="Google Shape;230;p25"/>
          <p:cNvSpPr txBox="1"/>
          <p:nvPr/>
        </p:nvSpPr>
        <p:spPr>
          <a:xfrm>
            <a:off x="4371600" y="1070100"/>
            <a:ext cx="5814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700"/>
              <a:t>Q.</a:t>
            </a:r>
            <a:endParaRPr sz="700"/>
          </a:p>
        </p:txBody>
      </p:sp>
      <p:pic>
        <p:nvPicPr>
          <p:cNvPr id="231" name="Google Shape;231;p25"/>
          <p:cNvPicPr preferRelativeResize="0"/>
          <p:nvPr/>
        </p:nvPicPr>
        <p:blipFill>
          <a:blip r:embed="rId14">
            <a:alphaModFix/>
          </a:blip>
          <a:stretch>
            <a:fillRect/>
          </a:stretch>
        </p:blipFill>
        <p:spPr>
          <a:xfrm rot="-5400000">
            <a:off x="5110613" y="1158663"/>
            <a:ext cx="200025" cy="361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ja"/>
              <a:t>今後の展望</a:t>
            </a:r>
            <a:endParaRPr/>
          </a:p>
        </p:txBody>
      </p:sp>
      <p:sp>
        <p:nvSpPr>
          <p:cNvPr id="237" name="Google Shape;237;p26"/>
          <p:cNvSpPr txBox="1">
            <a:spLocks noGrp="1"/>
          </p:cNvSpPr>
          <p:nvPr>
            <p:ph type="body" idx="1"/>
          </p:nvPr>
        </p:nvSpPr>
        <p:spPr>
          <a:xfrm>
            <a:off x="311700" y="1152475"/>
            <a:ext cx="8520600" cy="2450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ja"/>
              <a:t>プラットフォーム化</a:t>
            </a:r>
            <a:endParaRPr/>
          </a:p>
          <a:p>
            <a:pPr marL="457200" lvl="0" indent="-342900" algn="l" rtl="0">
              <a:lnSpc>
                <a:spcPct val="115000"/>
              </a:lnSpc>
              <a:spcBef>
                <a:spcPts val="1200"/>
              </a:spcBef>
              <a:spcAft>
                <a:spcPts val="0"/>
              </a:spcAft>
              <a:buSzPts val="1800"/>
              <a:buChar char="●"/>
            </a:pPr>
            <a:r>
              <a:rPr lang="ja"/>
              <a:t>イベント情報、チーム情報</a:t>
            </a:r>
            <a:endParaRPr/>
          </a:p>
          <a:p>
            <a:pPr marL="457200" lvl="0" indent="-342900" algn="l" rtl="0">
              <a:lnSpc>
                <a:spcPct val="115000"/>
              </a:lnSpc>
              <a:spcBef>
                <a:spcPts val="0"/>
              </a:spcBef>
              <a:spcAft>
                <a:spcPts val="0"/>
              </a:spcAft>
              <a:buSzPts val="1800"/>
              <a:buChar char="●"/>
            </a:pPr>
            <a:r>
              <a:rPr lang="ja"/>
              <a:t>ミニゲーム参加ページ</a:t>
            </a:r>
            <a:endParaRPr/>
          </a:p>
          <a:p>
            <a:pPr marL="457200" lvl="0" indent="-342900" algn="l" rtl="0">
              <a:lnSpc>
                <a:spcPct val="115000"/>
              </a:lnSpc>
              <a:spcBef>
                <a:spcPts val="0"/>
              </a:spcBef>
              <a:spcAft>
                <a:spcPts val="0"/>
              </a:spcAft>
              <a:buSzPts val="1800"/>
              <a:buChar char="●"/>
            </a:pPr>
            <a:r>
              <a:rPr lang="ja"/>
              <a:t>ChatBot（詳しい友達感覚）：選手情報や選手間の相性診断など</a:t>
            </a:r>
            <a:endParaRPr/>
          </a:p>
          <a:p>
            <a:pPr marL="457200" lvl="0" indent="-342900" algn="l" rtl="0">
              <a:spcBef>
                <a:spcPts val="0"/>
              </a:spcBef>
              <a:spcAft>
                <a:spcPts val="0"/>
              </a:spcAft>
              <a:buSzPts val="1800"/>
              <a:buChar char="●"/>
            </a:pPr>
            <a:r>
              <a:rPr lang="ja"/>
              <a:t>SNS機能：同趣味のコミュニティができる</a:t>
            </a:r>
            <a:endParaRPr/>
          </a:p>
          <a:p>
            <a:pPr marL="0" lvl="0" indent="457200" algn="l" rtl="0">
              <a:lnSpc>
                <a:spcPct val="115000"/>
              </a:lnSpc>
              <a:spcBef>
                <a:spcPts val="1200"/>
              </a:spcBef>
              <a:spcAft>
                <a:spcPts val="1200"/>
              </a:spcAft>
              <a:buClr>
                <a:schemeClr val="dk1"/>
              </a:buClr>
              <a:buSzPts val="1100"/>
              <a:buFont typeface="Arial"/>
              <a:buNone/>
            </a:pPr>
            <a:r>
              <a:rPr lang="ja"/>
              <a:t>アカウントにハッシュタグ（#プロ野球、#DeNA、#Jリーグ）</a:t>
            </a:r>
            <a:endParaRPr/>
          </a:p>
        </p:txBody>
      </p:sp>
      <p:sp>
        <p:nvSpPr>
          <p:cNvPr id="238" name="Google Shape;238;p26"/>
          <p:cNvSpPr txBox="1"/>
          <p:nvPr/>
        </p:nvSpPr>
        <p:spPr>
          <a:xfrm>
            <a:off x="111000" y="4057625"/>
            <a:ext cx="8922000" cy="743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ja" sz="3100" b="1">
                <a:solidFill>
                  <a:schemeClr val="accent5"/>
                </a:solidFill>
              </a:rPr>
              <a:t>もっと盛り上がれる新しい観戦へ！</a:t>
            </a:r>
            <a:endParaRPr sz="3100" b="1">
              <a:solidFill>
                <a:schemeClr val="accent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ja" sz="3200"/>
              <a:t>以上です。</a:t>
            </a:r>
            <a:endParaRPr sz="3200"/>
          </a:p>
          <a:p>
            <a:pPr marL="0" lvl="0" indent="0" algn="l" rtl="0">
              <a:spcBef>
                <a:spcPts val="0"/>
              </a:spcBef>
              <a:spcAft>
                <a:spcPts val="0"/>
              </a:spcAft>
              <a:buNone/>
            </a:pPr>
            <a:r>
              <a:rPr lang="ja" sz="3200"/>
              <a:t>ありがとうございました！</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4096050" y="1506375"/>
            <a:ext cx="4677175" cy="2619850"/>
          </a:xfrm>
          <a:prstGeom prst="rect">
            <a:avLst/>
          </a:prstGeom>
          <a:noFill/>
          <a:ln>
            <a:noFill/>
          </a:ln>
        </p:spPr>
      </p:pic>
      <p:sp>
        <p:nvSpPr>
          <p:cNvPr id="62" name="Google Shape;6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ja"/>
              <a:t>ターゲット（ペルソナ）</a:t>
            </a:r>
            <a:endParaRPr/>
          </a:p>
        </p:txBody>
      </p:sp>
      <p:pic>
        <p:nvPicPr>
          <p:cNvPr id="63" name="Google Shape;63;p14"/>
          <p:cNvPicPr preferRelativeResize="0"/>
          <p:nvPr/>
        </p:nvPicPr>
        <p:blipFill>
          <a:blip r:embed="rId4">
            <a:alphaModFix/>
          </a:blip>
          <a:stretch>
            <a:fillRect/>
          </a:stretch>
        </p:blipFill>
        <p:spPr>
          <a:xfrm>
            <a:off x="3328975" y="2722813"/>
            <a:ext cx="2534548" cy="1899674"/>
          </a:xfrm>
          <a:prstGeom prst="rect">
            <a:avLst/>
          </a:prstGeom>
          <a:noFill/>
          <a:ln>
            <a:noFill/>
          </a:ln>
        </p:spPr>
      </p:pic>
      <p:pic>
        <p:nvPicPr>
          <p:cNvPr id="64" name="Google Shape;64;p14"/>
          <p:cNvPicPr preferRelativeResize="0"/>
          <p:nvPr/>
        </p:nvPicPr>
        <p:blipFill>
          <a:blip r:embed="rId5">
            <a:alphaModFix/>
          </a:blip>
          <a:stretch>
            <a:fillRect/>
          </a:stretch>
        </p:blipFill>
        <p:spPr>
          <a:xfrm>
            <a:off x="2562038" y="1051506"/>
            <a:ext cx="2847275" cy="1899675"/>
          </a:xfrm>
          <a:prstGeom prst="rect">
            <a:avLst/>
          </a:prstGeom>
          <a:noFill/>
          <a:ln>
            <a:noFill/>
          </a:ln>
        </p:spPr>
      </p:pic>
      <p:pic>
        <p:nvPicPr>
          <p:cNvPr id="65" name="Google Shape;65;p14"/>
          <p:cNvPicPr preferRelativeResize="0"/>
          <p:nvPr/>
        </p:nvPicPr>
        <p:blipFill>
          <a:blip r:embed="rId6">
            <a:alphaModFix/>
          </a:blip>
          <a:stretch>
            <a:fillRect/>
          </a:stretch>
        </p:blipFill>
        <p:spPr>
          <a:xfrm>
            <a:off x="618425" y="2044712"/>
            <a:ext cx="2710548" cy="2032927"/>
          </a:xfrm>
          <a:prstGeom prst="rect">
            <a:avLst/>
          </a:prstGeom>
          <a:noFill/>
          <a:ln>
            <a:noFill/>
          </a:ln>
        </p:spPr>
      </p:pic>
      <p:sp>
        <p:nvSpPr>
          <p:cNvPr id="66" name="Google Shape;66;p14"/>
          <p:cNvSpPr txBox="1">
            <a:spLocks noGrp="1"/>
          </p:cNvSpPr>
          <p:nvPr>
            <p:ph type="body" idx="1"/>
          </p:nvPr>
        </p:nvSpPr>
        <p:spPr>
          <a:xfrm>
            <a:off x="1964250" y="2530825"/>
            <a:ext cx="5215500" cy="694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1200"/>
              </a:spcAft>
              <a:buSzPts val="1800"/>
              <a:buNone/>
            </a:pPr>
            <a:r>
              <a:rPr lang="ja" sz="2400">
                <a:solidFill>
                  <a:schemeClr val="lt1"/>
                </a:solidFill>
              </a:rPr>
              <a:t>スポーツ観戦や音楽ライブの</a:t>
            </a:r>
            <a:r>
              <a:rPr lang="ja" sz="2400">
                <a:solidFill>
                  <a:srgbClr val="FF0000"/>
                </a:solidFill>
              </a:rPr>
              <a:t>観客</a:t>
            </a:r>
            <a:endParaRPr sz="24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ja"/>
              <a:t>ターゲットが抱える課題</a:t>
            </a:r>
            <a:endParaRPr/>
          </a:p>
        </p:txBody>
      </p:sp>
      <p:sp>
        <p:nvSpPr>
          <p:cNvPr id="72" name="Google Shape;72;p15"/>
          <p:cNvSpPr txBox="1">
            <a:spLocks noGrp="1"/>
          </p:cNvSpPr>
          <p:nvPr>
            <p:ph type="body" idx="1"/>
          </p:nvPr>
        </p:nvSpPr>
        <p:spPr>
          <a:xfrm>
            <a:off x="311700" y="1391250"/>
            <a:ext cx="8520600" cy="23610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ja"/>
              <a:t>ライブやスポーツ観戦の待ち時間（休憩時間 等）が暇になる</a:t>
            </a:r>
            <a:endParaRPr/>
          </a:p>
          <a:p>
            <a:pPr marL="457200" lvl="0" indent="0" algn="l" rtl="0">
              <a:lnSpc>
                <a:spcPct val="115000"/>
              </a:lnSpc>
              <a:spcBef>
                <a:spcPts val="1200"/>
              </a:spcBef>
              <a:spcAft>
                <a:spcPts val="0"/>
              </a:spcAft>
              <a:buNone/>
            </a:pPr>
            <a:r>
              <a:rPr lang="ja"/>
              <a:t>											（リアル・オンライン）</a:t>
            </a:r>
            <a:br>
              <a:rPr lang="ja"/>
            </a:br>
            <a:r>
              <a:rPr lang="ja"/>
              <a:t>	</a:t>
            </a:r>
            <a:endParaRPr/>
          </a:p>
          <a:p>
            <a:pPr marL="457200" lvl="0" indent="-342900" algn="l" rtl="0">
              <a:lnSpc>
                <a:spcPct val="115000"/>
              </a:lnSpc>
              <a:spcBef>
                <a:spcPts val="1200"/>
              </a:spcBef>
              <a:spcAft>
                <a:spcPts val="0"/>
              </a:spcAft>
              <a:buSzPts val="1800"/>
              <a:buChar char="●"/>
            </a:pPr>
            <a:r>
              <a:rPr lang="ja"/>
              <a:t>リアルイベントの雰囲気が好きで、テンションを上げたままでいたい</a:t>
            </a:r>
            <a:br>
              <a:rPr lang="ja"/>
            </a:br>
            <a:r>
              <a:rPr lang="ja"/>
              <a:t>											（リアル）</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ja"/>
              <a:t>『</a:t>
            </a:r>
            <a:r>
              <a:rPr lang="ja">
                <a:latin typeface="Comic Sans MS"/>
                <a:ea typeface="Comic Sans MS"/>
                <a:cs typeface="Comic Sans MS"/>
                <a:sym typeface="Comic Sans MS"/>
              </a:rPr>
              <a:t>InterActLive</a:t>
            </a:r>
            <a:r>
              <a:rPr lang="ja"/>
              <a:t>』</a:t>
            </a:r>
            <a:endParaRPr/>
          </a:p>
        </p:txBody>
      </p:sp>
      <p:sp>
        <p:nvSpPr>
          <p:cNvPr id="78" name="Google Shape;78;p16"/>
          <p:cNvSpPr/>
          <p:nvPr/>
        </p:nvSpPr>
        <p:spPr>
          <a:xfrm>
            <a:off x="3262938" y="1555600"/>
            <a:ext cx="2618100" cy="326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6260148" y="1555600"/>
            <a:ext cx="2618100" cy="3261900"/>
          </a:xfrm>
          <a:prstGeom prst="roundRect">
            <a:avLst>
              <a:gd name="adj" fmla="val 16667"/>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265738" y="1555600"/>
            <a:ext cx="2618100" cy="3261900"/>
          </a:xfrm>
          <a:prstGeom prst="roundRect">
            <a:avLst>
              <a:gd name="adj" fmla="val 16667"/>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81" name="Google Shape;81;p16"/>
          <p:cNvSpPr txBox="1"/>
          <p:nvPr/>
        </p:nvSpPr>
        <p:spPr>
          <a:xfrm>
            <a:off x="3990750" y="1764675"/>
            <a:ext cx="11625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b="1"/>
              <a:t>ミニゲーム</a:t>
            </a:r>
            <a:endParaRPr b="1"/>
          </a:p>
        </p:txBody>
      </p:sp>
      <p:sp>
        <p:nvSpPr>
          <p:cNvPr id="82" name="Google Shape;82;p16"/>
          <p:cNvSpPr txBox="1"/>
          <p:nvPr/>
        </p:nvSpPr>
        <p:spPr>
          <a:xfrm>
            <a:off x="6987950" y="1764675"/>
            <a:ext cx="11625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b="1"/>
              <a:t>SNS</a:t>
            </a:r>
            <a:endParaRPr b="1"/>
          </a:p>
        </p:txBody>
      </p:sp>
      <p:sp>
        <p:nvSpPr>
          <p:cNvPr id="83" name="Google Shape;83;p16"/>
          <p:cNvSpPr txBox="1"/>
          <p:nvPr/>
        </p:nvSpPr>
        <p:spPr>
          <a:xfrm>
            <a:off x="888850" y="1764675"/>
            <a:ext cx="13719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b="1"/>
              <a:t>イベント詳細</a:t>
            </a:r>
            <a:endParaRPr b="1"/>
          </a:p>
        </p:txBody>
      </p:sp>
      <p:grpSp>
        <p:nvGrpSpPr>
          <p:cNvPr id="84" name="Google Shape;84;p16"/>
          <p:cNvGrpSpPr/>
          <p:nvPr/>
        </p:nvGrpSpPr>
        <p:grpSpPr>
          <a:xfrm>
            <a:off x="4428410" y="12558"/>
            <a:ext cx="4449836" cy="1437637"/>
            <a:chOff x="2203050" y="2152675"/>
            <a:chExt cx="4737900" cy="1729800"/>
          </a:xfrm>
        </p:grpSpPr>
        <p:sp>
          <p:nvSpPr>
            <p:cNvPr id="85" name="Google Shape;85;p16"/>
            <p:cNvSpPr/>
            <p:nvPr/>
          </p:nvSpPr>
          <p:spPr>
            <a:xfrm>
              <a:off x="2203050" y="2152675"/>
              <a:ext cx="4737900" cy="1729800"/>
            </a:xfrm>
            <a:prstGeom prst="ellipse">
              <a:avLst/>
            </a:prstGeom>
            <a:solidFill>
              <a:srgbClr val="EEFF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b="1">
                <a:solidFill>
                  <a:srgbClr val="000000"/>
                </a:solidFill>
              </a:endParaRPr>
            </a:p>
          </p:txBody>
        </p:sp>
        <p:pic>
          <p:nvPicPr>
            <p:cNvPr id="86" name="Google Shape;86;p16"/>
            <p:cNvPicPr preferRelativeResize="0"/>
            <p:nvPr/>
          </p:nvPicPr>
          <p:blipFill>
            <a:blip r:embed="rId3">
              <a:alphaModFix/>
            </a:blip>
            <a:stretch>
              <a:fillRect/>
            </a:stretch>
          </p:blipFill>
          <p:spPr>
            <a:xfrm>
              <a:off x="3262950" y="2689329"/>
              <a:ext cx="656525" cy="656525"/>
            </a:xfrm>
            <a:prstGeom prst="rect">
              <a:avLst/>
            </a:prstGeom>
            <a:noFill/>
            <a:ln>
              <a:noFill/>
            </a:ln>
          </p:spPr>
        </p:pic>
        <p:sp>
          <p:nvSpPr>
            <p:cNvPr id="87" name="Google Shape;87;p16"/>
            <p:cNvSpPr txBox="1"/>
            <p:nvPr/>
          </p:nvSpPr>
          <p:spPr>
            <a:xfrm>
              <a:off x="3960350" y="2686688"/>
              <a:ext cx="2299800" cy="79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3100"/>
                <a:t>ポイント</a:t>
              </a:r>
              <a:endParaRPr sz="3100"/>
            </a:p>
          </p:txBody>
        </p:sp>
      </p:grpSp>
      <p:sp>
        <p:nvSpPr>
          <p:cNvPr id="88" name="Google Shape;88;p16"/>
          <p:cNvSpPr txBox="1"/>
          <p:nvPr/>
        </p:nvSpPr>
        <p:spPr>
          <a:xfrm>
            <a:off x="3306400" y="2157750"/>
            <a:ext cx="2449200" cy="24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t>・</a:t>
            </a:r>
            <a:r>
              <a:rPr lang="ja">
                <a:solidFill>
                  <a:schemeClr val="dk1"/>
                </a:solidFill>
              </a:rPr>
              <a:t>クイズ大会</a:t>
            </a:r>
            <a:endParaRPr>
              <a:solidFill>
                <a:schemeClr val="dk1"/>
              </a:solidFill>
            </a:endParaRPr>
          </a:p>
          <a:p>
            <a:pPr marL="0" lvl="0" indent="0" algn="l" rtl="0">
              <a:spcBef>
                <a:spcPts val="0"/>
              </a:spcBef>
              <a:spcAft>
                <a:spcPts val="0"/>
              </a:spcAft>
              <a:buNone/>
            </a:pPr>
            <a:r>
              <a:rPr lang="ja">
                <a:solidFill>
                  <a:srgbClr val="1F2328"/>
                </a:solidFill>
              </a:rPr>
              <a:t>・</a:t>
            </a:r>
            <a:r>
              <a:rPr lang="ja">
                <a:solidFill>
                  <a:srgbClr val="1F2328"/>
                </a:solidFill>
                <a:uFill>
                  <a:noFill/>
                </a:uFill>
                <a:hlinkClick r:id="rId4">
                  <a:extLst>
                    <a:ext uri="{A12FA001-AC4F-418D-AE19-62706E023703}">
                      <ahyp:hlinkClr xmlns:ahyp="http://schemas.microsoft.com/office/drawing/2018/hyperlinkcolor" val="tx"/>
                    </a:ext>
                  </a:extLst>
                </a:hlinkClick>
              </a:rPr>
              <a:t>マーブルゲーム</a:t>
            </a:r>
            <a:endParaRPr>
              <a:solidFill>
                <a:srgbClr val="1F2328"/>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ja"/>
              <a:t>・勝つたびに</a:t>
            </a:r>
            <a:r>
              <a:rPr lang="ja">
                <a:solidFill>
                  <a:schemeClr val="dk1"/>
                </a:solidFill>
              </a:rPr>
              <a:t>ポイントを</a:t>
            </a:r>
            <a:r>
              <a:rPr lang="ja"/>
              <a:t>もらえる</a:t>
            </a:r>
            <a:endParaRPr/>
          </a:p>
          <a:p>
            <a:pPr marL="0" lvl="0" indent="0" algn="l" rtl="0">
              <a:spcBef>
                <a:spcPts val="0"/>
              </a:spcBef>
              <a:spcAft>
                <a:spcPts val="0"/>
              </a:spcAft>
              <a:buNone/>
            </a:pPr>
            <a:r>
              <a:rPr lang="ja"/>
              <a:t>・ポイントを使って賭けができる</a:t>
            </a:r>
            <a:endParaRPr/>
          </a:p>
          <a:p>
            <a:pPr marL="0" lvl="0" indent="0" algn="l" rtl="0">
              <a:spcBef>
                <a:spcPts val="0"/>
              </a:spcBef>
              <a:spcAft>
                <a:spcPts val="0"/>
              </a:spcAft>
              <a:buNone/>
            </a:pPr>
            <a:r>
              <a:rPr lang="ja"/>
              <a:t>・レースモード</a:t>
            </a:r>
            <a:endParaRPr/>
          </a:p>
          <a:p>
            <a:pPr marL="0" lvl="0" indent="0" algn="l" rtl="0">
              <a:spcBef>
                <a:spcPts val="0"/>
              </a:spcBef>
              <a:spcAft>
                <a:spcPts val="0"/>
              </a:spcAft>
              <a:buNone/>
            </a:pPr>
            <a:r>
              <a:rPr lang="ja"/>
              <a:t>・ロイヤル モード</a:t>
            </a:r>
            <a:endParaRPr/>
          </a:p>
        </p:txBody>
      </p:sp>
      <p:sp>
        <p:nvSpPr>
          <p:cNvPr id="89" name="Google Shape;89;p16"/>
          <p:cNvSpPr txBox="1"/>
          <p:nvPr/>
        </p:nvSpPr>
        <p:spPr>
          <a:xfrm>
            <a:off x="6227125" y="2263950"/>
            <a:ext cx="2760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a:t>ポイントが紐づいたアカウント</a:t>
            </a:r>
            <a:endParaRPr/>
          </a:p>
          <a:p>
            <a:pPr marL="914400" lvl="0" indent="0" algn="l" rtl="0">
              <a:spcBef>
                <a:spcPts val="0"/>
              </a:spcBef>
              <a:spcAft>
                <a:spcPts val="0"/>
              </a:spcAft>
              <a:buNone/>
            </a:pPr>
            <a:r>
              <a:rPr lang="ja"/>
              <a:t>　　↓</a:t>
            </a:r>
            <a:endParaRPr/>
          </a:p>
          <a:p>
            <a:pPr marL="0" lvl="0" indent="0" algn="ctr" rtl="0">
              <a:spcBef>
                <a:spcPts val="0"/>
              </a:spcBef>
              <a:spcAft>
                <a:spcPts val="0"/>
              </a:spcAft>
              <a:buNone/>
            </a:pPr>
            <a:r>
              <a:rPr lang="ja"/>
              <a:t>SNSとしても利用可能</a:t>
            </a:r>
            <a:endParaRPr/>
          </a:p>
        </p:txBody>
      </p:sp>
      <p:sp>
        <p:nvSpPr>
          <p:cNvPr id="90" name="Google Shape;90;p16"/>
          <p:cNvSpPr txBox="1"/>
          <p:nvPr/>
        </p:nvSpPr>
        <p:spPr>
          <a:xfrm>
            <a:off x="6260150" y="3543275"/>
            <a:ext cx="2612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アカウントにハッシュタグ</a:t>
            </a:r>
            <a:endParaRPr/>
          </a:p>
          <a:p>
            <a:pPr marL="0" lvl="0" indent="0" algn="l" rtl="0">
              <a:spcBef>
                <a:spcPts val="0"/>
              </a:spcBef>
              <a:spcAft>
                <a:spcPts val="0"/>
              </a:spcAft>
              <a:buNone/>
            </a:pPr>
            <a:r>
              <a:rPr lang="ja"/>
              <a:t>（#プロ野球、#DeNA、#Jリーグ）</a:t>
            </a:r>
            <a:endParaRPr/>
          </a:p>
        </p:txBody>
      </p:sp>
      <p:sp>
        <p:nvSpPr>
          <p:cNvPr id="91" name="Google Shape;91;p16"/>
          <p:cNvSpPr txBox="1"/>
          <p:nvPr/>
        </p:nvSpPr>
        <p:spPr>
          <a:xfrm>
            <a:off x="397750" y="2224575"/>
            <a:ext cx="2354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試合情報や選手情報</a:t>
            </a:r>
            <a:endParaRPr/>
          </a:p>
          <a:p>
            <a:pPr marL="0" lvl="0" indent="0" algn="l" rtl="0">
              <a:spcBef>
                <a:spcPts val="0"/>
              </a:spcBef>
              <a:spcAft>
                <a:spcPts val="0"/>
              </a:spcAft>
              <a:buNone/>
            </a:pPr>
            <a:endParaRPr/>
          </a:p>
          <a:p>
            <a:pPr marL="0" lvl="0" indent="0" algn="l" rtl="0">
              <a:spcBef>
                <a:spcPts val="0"/>
              </a:spcBef>
              <a:spcAft>
                <a:spcPts val="0"/>
              </a:spcAft>
              <a:buNone/>
            </a:pPr>
            <a:r>
              <a:rPr lang="ja"/>
              <a:t>イベントごとのミニゲーム参加はここから！</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ja"/>
              <a:t>『</a:t>
            </a:r>
            <a:r>
              <a:rPr lang="ja">
                <a:latin typeface="Comic Sans MS"/>
                <a:ea typeface="Comic Sans MS"/>
                <a:cs typeface="Comic Sans MS"/>
                <a:sym typeface="Comic Sans MS"/>
              </a:rPr>
              <a:t>InterActLive</a:t>
            </a:r>
            <a:r>
              <a:rPr lang="ja"/>
              <a:t>』</a:t>
            </a:r>
            <a:endParaRPr/>
          </a:p>
        </p:txBody>
      </p:sp>
      <p:sp>
        <p:nvSpPr>
          <p:cNvPr id="97" name="Google Shape;97;p17"/>
          <p:cNvSpPr/>
          <p:nvPr/>
        </p:nvSpPr>
        <p:spPr>
          <a:xfrm>
            <a:off x="3262938" y="1555600"/>
            <a:ext cx="2618100" cy="326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6260148" y="1555600"/>
            <a:ext cx="2618100" cy="3261900"/>
          </a:xfrm>
          <a:prstGeom prst="roundRect">
            <a:avLst>
              <a:gd name="adj" fmla="val 16667"/>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265738" y="1555600"/>
            <a:ext cx="2618100" cy="3261900"/>
          </a:xfrm>
          <a:prstGeom prst="roundRect">
            <a:avLst>
              <a:gd name="adj" fmla="val 16667"/>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990750" y="1764675"/>
            <a:ext cx="11625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b="1"/>
              <a:t>ミニゲーム</a:t>
            </a:r>
            <a:endParaRPr b="1"/>
          </a:p>
        </p:txBody>
      </p:sp>
      <p:sp>
        <p:nvSpPr>
          <p:cNvPr id="101" name="Google Shape;101;p17"/>
          <p:cNvSpPr txBox="1"/>
          <p:nvPr/>
        </p:nvSpPr>
        <p:spPr>
          <a:xfrm>
            <a:off x="6987950" y="1764675"/>
            <a:ext cx="11625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b="1"/>
              <a:t>SNS</a:t>
            </a:r>
            <a:endParaRPr b="1"/>
          </a:p>
        </p:txBody>
      </p:sp>
      <p:sp>
        <p:nvSpPr>
          <p:cNvPr id="102" name="Google Shape;102;p17"/>
          <p:cNvSpPr txBox="1"/>
          <p:nvPr/>
        </p:nvSpPr>
        <p:spPr>
          <a:xfrm>
            <a:off x="888850" y="1764675"/>
            <a:ext cx="13719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b="1"/>
              <a:t>イベント詳細</a:t>
            </a:r>
            <a:endParaRPr b="1"/>
          </a:p>
        </p:txBody>
      </p:sp>
      <p:sp>
        <p:nvSpPr>
          <p:cNvPr id="103" name="Google Shape;103;p17"/>
          <p:cNvSpPr/>
          <p:nvPr/>
        </p:nvSpPr>
        <p:spPr>
          <a:xfrm>
            <a:off x="2104850" y="1425100"/>
            <a:ext cx="3873000" cy="35229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04" name="Google Shape;104;p17"/>
          <p:cNvGrpSpPr/>
          <p:nvPr/>
        </p:nvGrpSpPr>
        <p:grpSpPr>
          <a:xfrm>
            <a:off x="4428410" y="12558"/>
            <a:ext cx="4449836" cy="1437637"/>
            <a:chOff x="2203050" y="2152675"/>
            <a:chExt cx="4737900" cy="1729800"/>
          </a:xfrm>
        </p:grpSpPr>
        <p:sp>
          <p:nvSpPr>
            <p:cNvPr id="105" name="Google Shape;105;p17"/>
            <p:cNvSpPr/>
            <p:nvPr/>
          </p:nvSpPr>
          <p:spPr>
            <a:xfrm>
              <a:off x="2203050" y="2152675"/>
              <a:ext cx="4737900" cy="1729800"/>
            </a:xfrm>
            <a:prstGeom prst="ellipse">
              <a:avLst/>
            </a:prstGeom>
            <a:solidFill>
              <a:srgbClr val="EEFF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b="1">
                <a:solidFill>
                  <a:srgbClr val="000000"/>
                </a:solidFill>
              </a:endParaRPr>
            </a:p>
          </p:txBody>
        </p:sp>
        <p:pic>
          <p:nvPicPr>
            <p:cNvPr id="106" name="Google Shape;106;p17"/>
            <p:cNvPicPr preferRelativeResize="0"/>
            <p:nvPr/>
          </p:nvPicPr>
          <p:blipFill>
            <a:blip r:embed="rId3">
              <a:alphaModFix/>
            </a:blip>
            <a:stretch>
              <a:fillRect/>
            </a:stretch>
          </p:blipFill>
          <p:spPr>
            <a:xfrm>
              <a:off x="3262950" y="2689329"/>
              <a:ext cx="656525" cy="656525"/>
            </a:xfrm>
            <a:prstGeom prst="rect">
              <a:avLst/>
            </a:prstGeom>
            <a:noFill/>
            <a:ln>
              <a:noFill/>
            </a:ln>
          </p:spPr>
        </p:pic>
        <p:sp>
          <p:nvSpPr>
            <p:cNvPr id="107" name="Google Shape;107;p17"/>
            <p:cNvSpPr txBox="1"/>
            <p:nvPr/>
          </p:nvSpPr>
          <p:spPr>
            <a:xfrm>
              <a:off x="3960350" y="2686688"/>
              <a:ext cx="2299800" cy="79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3100"/>
                <a:t>ポイント</a:t>
              </a:r>
              <a:endParaRPr sz="3100"/>
            </a:p>
          </p:txBody>
        </p:sp>
      </p:grpSp>
      <p:sp>
        <p:nvSpPr>
          <p:cNvPr id="108" name="Google Shape;108;p17"/>
          <p:cNvSpPr txBox="1"/>
          <p:nvPr/>
        </p:nvSpPr>
        <p:spPr>
          <a:xfrm>
            <a:off x="3306400" y="2157750"/>
            <a:ext cx="2449200" cy="24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t>・</a:t>
            </a:r>
            <a:r>
              <a:rPr lang="ja" b="1">
                <a:solidFill>
                  <a:srgbClr val="FF0000"/>
                </a:solidFill>
              </a:rPr>
              <a:t>クイズ大会</a:t>
            </a:r>
            <a:endParaRPr b="1">
              <a:solidFill>
                <a:srgbClr val="FF0000"/>
              </a:solidFill>
            </a:endParaRPr>
          </a:p>
          <a:p>
            <a:pPr marL="0" lvl="0" indent="0" algn="l" rtl="0">
              <a:spcBef>
                <a:spcPts val="0"/>
              </a:spcBef>
              <a:spcAft>
                <a:spcPts val="0"/>
              </a:spcAft>
              <a:buNone/>
            </a:pPr>
            <a:r>
              <a:rPr lang="ja"/>
              <a:t>・</a:t>
            </a:r>
            <a:r>
              <a:rPr lang="ja">
                <a:solidFill>
                  <a:srgbClr val="1F2328"/>
                </a:solidFill>
                <a:uFill>
                  <a:noFill/>
                </a:uFill>
                <a:hlinkClick r:id="rId4">
                  <a:extLst>
                    <a:ext uri="{A12FA001-AC4F-418D-AE19-62706E023703}">
                      <ahyp:hlinkClr xmlns:ahyp="http://schemas.microsoft.com/office/drawing/2018/hyperlinkcolor" val="tx"/>
                    </a:ext>
                  </a:extLst>
                </a:hlinkClick>
              </a:rPr>
              <a:t>マーブルゲーム</a:t>
            </a:r>
            <a:endParaRPr>
              <a:solidFill>
                <a:srgbClr val="1F2328"/>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ja" b="1">
                <a:solidFill>
                  <a:srgbClr val="FF0000"/>
                </a:solidFill>
              </a:rPr>
              <a:t>・勝つたびにポイントをもらえる</a:t>
            </a:r>
            <a:endParaRPr b="1">
              <a:solidFill>
                <a:srgbClr val="FF0000"/>
              </a:solidFill>
            </a:endParaRPr>
          </a:p>
          <a:p>
            <a:pPr marL="0" lvl="0" indent="0" algn="l" rtl="0">
              <a:spcBef>
                <a:spcPts val="0"/>
              </a:spcBef>
              <a:spcAft>
                <a:spcPts val="0"/>
              </a:spcAft>
              <a:buNone/>
            </a:pPr>
            <a:r>
              <a:rPr lang="ja"/>
              <a:t>・ポイントを使って賭けができる</a:t>
            </a:r>
            <a:endParaRPr/>
          </a:p>
          <a:p>
            <a:pPr marL="0" lvl="0" indent="0" algn="l" rtl="0">
              <a:spcBef>
                <a:spcPts val="0"/>
              </a:spcBef>
              <a:spcAft>
                <a:spcPts val="0"/>
              </a:spcAft>
              <a:buNone/>
            </a:pPr>
            <a:r>
              <a:rPr lang="ja"/>
              <a:t>・レースモード:</a:t>
            </a:r>
            <a:endParaRPr/>
          </a:p>
          <a:p>
            <a:pPr marL="0" lvl="0" indent="0" algn="l" rtl="0">
              <a:spcBef>
                <a:spcPts val="0"/>
              </a:spcBef>
              <a:spcAft>
                <a:spcPts val="0"/>
              </a:spcAft>
              <a:buNone/>
            </a:pPr>
            <a:r>
              <a:rPr lang="ja"/>
              <a:t>・ロイヤル モード</a:t>
            </a:r>
            <a:endParaRPr/>
          </a:p>
        </p:txBody>
      </p:sp>
      <p:sp>
        <p:nvSpPr>
          <p:cNvPr id="109" name="Google Shape;109;p17"/>
          <p:cNvSpPr txBox="1"/>
          <p:nvPr/>
        </p:nvSpPr>
        <p:spPr>
          <a:xfrm>
            <a:off x="6227125" y="2263950"/>
            <a:ext cx="2760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a:t>ポイントが紐づいたアカウント</a:t>
            </a:r>
            <a:endParaRPr/>
          </a:p>
          <a:p>
            <a:pPr marL="914400" lvl="0" indent="0" algn="l" rtl="0">
              <a:spcBef>
                <a:spcPts val="0"/>
              </a:spcBef>
              <a:spcAft>
                <a:spcPts val="0"/>
              </a:spcAft>
              <a:buNone/>
            </a:pPr>
            <a:r>
              <a:rPr lang="ja"/>
              <a:t>　　↓</a:t>
            </a:r>
            <a:endParaRPr/>
          </a:p>
          <a:p>
            <a:pPr marL="0" lvl="0" indent="0" algn="ctr" rtl="0">
              <a:spcBef>
                <a:spcPts val="0"/>
              </a:spcBef>
              <a:spcAft>
                <a:spcPts val="0"/>
              </a:spcAft>
              <a:buNone/>
            </a:pPr>
            <a:r>
              <a:rPr lang="ja"/>
              <a:t>SNSとしても利用可能</a:t>
            </a:r>
            <a:endParaRPr/>
          </a:p>
        </p:txBody>
      </p:sp>
      <p:sp>
        <p:nvSpPr>
          <p:cNvPr id="110" name="Google Shape;110;p17"/>
          <p:cNvSpPr txBox="1"/>
          <p:nvPr/>
        </p:nvSpPr>
        <p:spPr>
          <a:xfrm>
            <a:off x="6260150" y="3543275"/>
            <a:ext cx="2612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アカウントにハッシュタグ</a:t>
            </a:r>
            <a:endParaRPr/>
          </a:p>
          <a:p>
            <a:pPr marL="0" lvl="0" indent="0" algn="l" rtl="0">
              <a:spcBef>
                <a:spcPts val="0"/>
              </a:spcBef>
              <a:spcAft>
                <a:spcPts val="0"/>
              </a:spcAft>
              <a:buNone/>
            </a:pPr>
            <a:r>
              <a:rPr lang="ja"/>
              <a:t>（#プロ野球、#DeNA、#Jリーグ）</a:t>
            </a:r>
            <a:endParaRPr/>
          </a:p>
        </p:txBody>
      </p:sp>
      <p:sp>
        <p:nvSpPr>
          <p:cNvPr id="111" name="Google Shape;111;p17"/>
          <p:cNvSpPr txBox="1"/>
          <p:nvPr/>
        </p:nvSpPr>
        <p:spPr>
          <a:xfrm>
            <a:off x="397750" y="2224575"/>
            <a:ext cx="2354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試合情報や選手情報</a:t>
            </a:r>
            <a:endParaRPr/>
          </a:p>
          <a:p>
            <a:pPr marL="0" lvl="0" indent="0" algn="l" rtl="0">
              <a:spcBef>
                <a:spcPts val="0"/>
              </a:spcBef>
              <a:spcAft>
                <a:spcPts val="0"/>
              </a:spcAft>
              <a:buNone/>
            </a:pPr>
            <a:endParaRPr/>
          </a:p>
          <a:p>
            <a:pPr marL="0" lvl="0" indent="0" algn="l" rtl="0">
              <a:spcBef>
                <a:spcPts val="0"/>
              </a:spcBef>
              <a:spcAft>
                <a:spcPts val="0"/>
              </a:spcAft>
              <a:buNone/>
            </a:pPr>
            <a:r>
              <a:rPr lang="ja"/>
              <a:t>イベントごとのミニゲーム参加はここから！</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ポイントの使い道</a:t>
            </a:r>
            <a:endParaRPr/>
          </a:p>
        </p:txBody>
      </p:sp>
      <p:sp>
        <p:nvSpPr>
          <p:cNvPr id="117" name="Google Shape;11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a:bodyPr>
          <a:lstStyle/>
          <a:p>
            <a:pPr marL="457200" lvl="0" indent="-325755" algn="l" rtl="0">
              <a:spcBef>
                <a:spcPts val="0"/>
              </a:spcBef>
              <a:spcAft>
                <a:spcPts val="0"/>
              </a:spcAft>
              <a:buSzPct val="100000"/>
              <a:buChar char="❏"/>
            </a:pPr>
            <a:r>
              <a:rPr lang="ja"/>
              <a:t>選手とのビデオ通話の権利: 参加者がお気に入りの選手と個人的に交流できる貴重な機会</a:t>
            </a:r>
            <a:endParaRPr/>
          </a:p>
          <a:p>
            <a:pPr marL="457200" lvl="0" indent="-325755" algn="l" rtl="0">
              <a:spcBef>
                <a:spcPts val="0"/>
              </a:spcBef>
              <a:spcAft>
                <a:spcPts val="0"/>
              </a:spcAft>
              <a:buSzPct val="100000"/>
              <a:buChar char="❏"/>
            </a:pPr>
            <a:r>
              <a:rPr lang="ja"/>
              <a:t>サイン入りの公式ユニフォーム: チームの現役選手全員からのサインが入った特別なユニフォーム</a:t>
            </a:r>
            <a:endParaRPr/>
          </a:p>
          <a:p>
            <a:pPr marL="457200" lvl="0" indent="-325755" algn="l" rtl="0">
              <a:spcBef>
                <a:spcPts val="0"/>
              </a:spcBef>
              <a:spcAft>
                <a:spcPts val="0"/>
              </a:spcAft>
              <a:buSzPct val="100000"/>
              <a:buChar char="❏"/>
            </a:pPr>
            <a:r>
              <a:rPr lang="ja"/>
              <a:t>オフィシャルクラブグッズ: チームのマフラーやキャップ、ステッカー、バッジなどのグッズ</a:t>
            </a:r>
            <a:endParaRPr/>
          </a:p>
          <a:p>
            <a:pPr marL="457200" lvl="0" indent="-325755" algn="l" rtl="0">
              <a:spcBef>
                <a:spcPts val="0"/>
              </a:spcBef>
              <a:spcAft>
                <a:spcPts val="0"/>
              </a:spcAft>
              <a:buSzPct val="100000"/>
              <a:buChar char="❏"/>
            </a:pPr>
            <a:r>
              <a:rPr lang="ja"/>
              <a:t>クラブの歴史本: チームの歴史や成功を紹介した本やDVD</a:t>
            </a:r>
            <a:endParaRPr/>
          </a:p>
          <a:p>
            <a:pPr marL="457200" lvl="0" indent="-325755" algn="l" rtl="0">
              <a:spcBef>
                <a:spcPts val="0"/>
              </a:spcBef>
              <a:spcAft>
                <a:spcPts val="0"/>
              </a:spcAft>
              <a:buSzPct val="100000"/>
              <a:buChar char="❏"/>
            </a:pPr>
            <a:r>
              <a:rPr lang="ja"/>
              <a:t>スタジアムツアーチケット: スタジアムの内部を案内してもらえるツアーのチケット</a:t>
            </a:r>
            <a:endParaRPr/>
          </a:p>
          <a:p>
            <a:pPr marL="457200" lvl="0" indent="-325755" algn="l" rtl="0">
              <a:spcBef>
                <a:spcPts val="0"/>
              </a:spcBef>
              <a:spcAft>
                <a:spcPts val="0"/>
              </a:spcAft>
              <a:buSzPct val="100000"/>
              <a:buChar char="❏"/>
            </a:pPr>
            <a:r>
              <a:rPr lang="ja"/>
              <a:t>スタジアム内の飲食物一割引券: ゲームデーにスタジアムで利用できる飲食物の割引券</a:t>
            </a:r>
            <a:endParaRPr/>
          </a:p>
          <a:p>
            <a:pPr marL="457200" lvl="0" indent="-325755" algn="l" rtl="0">
              <a:spcBef>
                <a:spcPts val="0"/>
              </a:spcBef>
              <a:spcAft>
                <a:spcPts val="0"/>
              </a:spcAft>
              <a:buSzPct val="100000"/>
              <a:buChar char="❏"/>
            </a:pPr>
            <a:r>
              <a:rPr lang="ja"/>
              <a:t>スタジアムのフードコートでの無料食事: スタジアムのフードコートで使用可能な無料食事クーポン</a:t>
            </a:r>
            <a:endParaRPr/>
          </a:p>
          <a:p>
            <a:pPr marL="457200" lvl="0" indent="-325755" algn="l" rtl="0">
              <a:spcBef>
                <a:spcPts val="0"/>
              </a:spcBef>
              <a:spcAft>
                <a:spcPts val="0"/>
              </a:spcAft>
              <a:buSzPct val="100000"/>
              <a:buChar char="❏"/>
            </a:pPr>
            <a:r>
              <a:rPr lang="ja"/>
              <a:t>スタジアムのvip席での観戦体験: 最高のロケーションにある席で試合を観戦する権利</a:t>
            </a:r>
            <a:endParaRPr/>
          </a:p>
        </p:txBody>
      </p:sp>
      <p:pic>
        <p:nvPicPr>
          <p:cNvPr id="118" name="Google Shape;118;p18"/>
          <p:cNvPicPr preferRelativeResize="0"/>
          <p:nvPr/>
        </p:nvPicPr>
        <p:blipFill>
          <a:blip r:embed="rId3">
            <a:alphaModFix/>
          </a:blip>
          <a:stretch>
            <a:fillRect/>
          </a:stretch>
        </p:blipFill>
        <p:spPr>
          <a:xfrm>
            <a:off x="7339402" y="212673"/>
            <a:ext cx="909750" cy="80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4677975" y="1613350"/>
            <a:ext cx="4211374" cy="3158519"/>
          </a:xfrm>
          <a:prstGeom prst="rect">
            <a:avLst/>
          </a:prstGeom>
          <a:noFill/>
          <a:ln>
            <a:noFill/>
          </a:ln>
        </p:spPr>
      </p:pic>
      <p:sp>
        <p:nvSpPr>
          <p:cNvPr id="124" name="Google Shape;12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今回作ったサービスのシチュエーション</a:t>
            </a:r>
            <a:endParaRPr/>
          </a:p>
        </p:txBody>
      </p:sp>
      <p:sp>
        <p:nvSpPr>
          <p:cNvPr id="125" name="Google Shape;125;p19"/>
          <p:cNvSpPr txBox="1">
            <a:spLocks noGrp="1"/>
          </p:cNvSpPr>
          <p:nvPr>
            <p:ph type="body" idx="1"/>
          </p:nvPr>
        </p:nvSpPr>
        <p:spPr>
          <a:xfrm>
            <a:off x="311700" y="1152475"/>
            <a:ext cx="84837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ja" b="1"/>
              <a:t>シチュエーション：サッカー試合のハーフタイム時	日本vsスペイン戦</a:t>
            </a:r>
            <a:endParaRPr b="1"/>
          </a:p>
          <a:p>
            <a:pPr marL="0" lvl="0" indent="0" algn="l" rtl="0">
              <a:spcBef>
                <a:spcPts val="1200"/>
              </a:spcBef>
              <a:spcAft>
                <a:spcPts val="0"/>
              </a:spcAft>
              <a:buNone/>
            </a:pPr>
            <a:r>
              <a:rPr lang="ja" b="1"/>
              <a:t>ユーザーの画面のみ</a:t>
            </a:r>
            <a:endParaRPr b="1"/>
          </a:p>
          <a:p>
            <a:pPr marL="0" lvl="0" indent="0" algn="l" rtl="0">
              <a:spcBef>
                <a:spcPts val="1200"/>
              </a:spcBef>
              <a:spcAft>
                <a:spcPts val="0"/>
              </a:spcAft>
              <a:buNone/>
            </a:pPr>
            <a:endParaRPr/>
          </a:p>
          <a:p>
            <a:pPr marL="0" lvl="0" indent="0" algn="l" rtl="0">
              <a:spcBef>
                <a:spcPts val="1200"/>
              </a:spcBef>
              <a:spcAft>
                <a:spcPts val="0"/>
              </a:spcAft>
              <a:buNone/>
            </a:pPr>
            <a:r>
              <a:rPr lang="ja"/>
              <a:t>観客全観客参加型ミニゲームイベント</a:t>
            </a:r>
            <a:endParaRPr/>
          </a:p>
          <a:p>
            <a:pPr marL="0" lvl="0" indent="0" algn="l" rtl="0">
              <a:spcBef>
                <a:spcPts val="1200"/>
              </a:spcBef>
              <a:spcAft>
                <a:spcPts val="0"/>
              </a:spcAft>
              <a:buNone/>
            </a:pPr>
            <a:r>
              <a:rPr lang="ja"/>
              <a:t>→クイズイベントを開催！</a:t>
            </a:r>
            <a:endParaRPr/>
          </a:p>
          <a:p>
            <a:pPr marL="0" lvl="0" indent="0" algn="l" rtl="0">
              <a:spcBef>
                <a:spcPts val="1200"/>
              </a:spcBef>
              <a:spcAft>
                <a:spcPts val="0"/>
              </a:spcAft>
              <a:buNone/>
            </a:pPr>
            <a:endParaRPr/>
          </a:p>
          <a:p>
            <a:pPr marL="0" lvl="0" indent="0" algn="l" rtl="0">
              <a:spcBef>
                <a:spcPts val="1200"/>
              </a:spcBef>
              <a:spcAft>
                <a:spcPts val="0"/>
              </a:spcAft>
              <a:buNone/>
            </a:pPr>
            <a:r>
              <a:rPr lang="ja"/>
              <a:t>クイズに参加し、</a:t>
            </a:r>
            <a:endParaRPr/>
          </a:p>
          <a:p>
            <a:pPr marL="0" lvl="0" indent="0" algn="l" rtl="0">
              <a:spcBef>
                <a:spcPts val="1200"/>
              </a:spcBef>
              <a:spcAft>
                <a:spcPts val="1200"/>
              </a:spcAft>
              <a:buNone/>
            </a:pPr>
            <a:r>
              <a:rPr lang="ja"/>
              <a:t>各問で正解するとポイントゲット！</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ja"/>
              <a:t>サンプルイメージ</a:t>
            </a:r>
            <a:endParaRPr/>
          </a:p>
        </p:txBody>
      </p:sp>
      <p:pic>
        <p:nvPicPr>
          <p:cNvPr id="131" name="Google Shape;131;p20">
            <a:hlinkClick r:id="rId3"/>
          </p:cNvPr>
          <p:cNvPicPr preferRelativeResize="0"/>
          <p:nvPr/>
        </p:nvPicPr>
        <p:blipFill>
          <a:blip r:embed="rId4">
            <a:alphaModFix/>
          </a:blip>
          <a:stretch>
            <a:fillRect/>
          </a:stretch>
        </p:blipFill>
        <p:spPr>
          <a:xfrm>
            <a:off x="311691" y="1410400"/>
            <a:ext cx="5961326" cy="2881324"/>
          </a:xfrm>
          <a:prstGeom prst="rect">
            <a:avLst/>
          </a:prstGeom>
          <a:noFill/>
          <a:ln>
            <a:noFill/>
          </a:ln>
          <a:effectLst>
            <a:outerShdw blurRad="57150" dist="19050" dir="5400000" algn="bl" rotWithShape="0">
              <a:srgbClr val="000000">
                <a:alpha val="50000"/>
              </a:srgbClr>
            </a:outerShdw>
          </a:effectLst>
        </p:spPr>
      </p:pic>
      <p:sp>
        <p:nvSpPr>
          <p:cNvPr id="132" name="Google Shape;132;p20"/>
          <p:cNvSpPr txBox="1"/>
          <p:nvPr/>
        </p:nvSpPr>
        <p:spPr>
          <a:xfrm>
            <a:off x="1554900" y="4291725"/>
            <a:ext cx="624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u="sng">
                <a:solidFill>
                  <a:schemeClr val="hlink"/>
                </a:solidFill>
                <a:hlinkClick r:id="rId5"/>
              </a:rPr>
              <a:t>https://interactlive.azurewebsites.net/</a:t>
            </a:r>
            <a:r>
              <a:rPr lang="ja" b="1"/>
              <a:t> ⇐ 実際に使ってみてください！！</a:t>
            </a:r>
            <a:endParaRPr b="1"/>
          </a:p>
        </p:txBody>
      </p:sp>
      <p:pic>
        <p:nvPicPr>
          <p:cNvPr id="133" name="Google Shape;133;p20"/>
          <p:cNvPicPr preferRelativeResize="0"/>
          <p:nvPr/>
        </p:nvPicPr>
        <p:blipFill>
          <a:blip r:embed="rId6">
            <a:alphaModFix/>
          </a:blip>
          <a:stretch>
            <a:fillRect/>
          </a:stretch>
        </p:blipFill>
        <p:spPr>
          <a:xfrm>
            <a:off x="6362676" y="1294975"/>
            <a:ext cx="2691700" cy="1301675"/>
          </a:xfrm>
          <a:prstGeom prst="rect">
            <a:avLst/>
          </a:prstGeom>
          <a:noFill/>
          <a:ln>
            <a:noFill/>
          </a:ln>
        </p:spPr>
      </p:pic>
      <p:sp>
        <p:nvSpPr>
          <p:cNvPr id="134" name="Google Shape;134;p20"/>
          <p:cNvSpPr txBox="1"/>
          <p:nvPr/>
        </p:nvSpPr>
        <p:spPr>
          <a:xfrm>
            <a:off x="6766975" y="1801363"/>
            <a:ext cx="1883100" cy="288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ja" b="1">
                <a:solidFill>
                  <a:schemeClr val="dk1"/>
                </a:solidFill>
              </a:rPr>
              <a:t>ポイントで商品交換</a:t>
            </a:r>
            <a:endParaRPr b="1">
              <a:solidFill>
                <a:schemeClr val="dk1"/>
              </a:solidFill>
            </a:endParaRPr>
          </a:p>
        </p:txBody>
      </p:sp>
      <p:pic>
        <p:nvPicPr>
          <p:cNvPr id="135" name="Google Shape;135;p20"/>
          <p:cNvPicPr preferRelativeResize="0"/>
          <p:nvPr/>
        </p:nvPicPr>
        <p:blipFill>
          <a:blip r:embed="rId7">
            <a:alphaModFix/>
          </a:blip>
          <a:stretch>
            <a:fillRect/>
          </a:stretch>
        </p:blipFill>
        <p:spPr>
          <a:xfrm>
            <a:off x="6362675" y="2671400"/>
            <a:ext cx="2691700" cy="1620328"/>
          </a:xfrm>
          <a:prstGeom prst="rect">
            <a:avLst/>
          </a:prstGeom>
          <a:noFill/>
          <a:ln>
            <a:noFill/>
          </a:ln>
        </p:spPr>
      </p:pic>
      <p:sp>
        <p:nvSpPr>
          <p:cNvPr id="136" name="Google Shape;136;p20"/>
          <p:cNvSpPr txBox="1"/>
          <p:nvPr/>
        </p:nvSpPr>
        <p:spPr>
          <a:xfrm>
            <a:off x="6632275" y="3337113"/>
            <a:ext cx="2152500" cy="288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ja" b="1">
                <a:solidFill>
                  <a:schemeClr val="dk1"/>
                </a:solidFill>
              </a:rPr>
              <a:t>ミニゲーム（クイズ）</a:t>
            </a:r>
            <a:endParaRPr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1" title="KDDI.mp4">
            <a:hlinkClick r:id="rId3"/>
          </p:cNvPr>
          <p:cNvPicPr preferRelativeResize="0"/>
          <p:nvPr/>
        </p:nvPicPr>
        <p:blipFill>
          <a:blip r:embed="rId4">
            <a:alphaModFix/>
          </a:blip>
          <a:stretch>
            <a:fillRect/>
          </a:stretch>
        </p:blipFill>
        <p:spPr>
          <a:xfrm>
            <a:off x="1887938" y="452825"/>
            <a:ext cx="5368126" cy="4026100"/>
          </a:xfrm>
          <a:prstGeom prst="rect">
            <a:avLst/>
          </a:prstGeom>
          <a:noFill/>
          <a:ln>
            <a:noFill/>
          </a:ln>
        </p:spPr>
      </p:pic>
      <p:sp>
        <p:nvSpPr>
          <p:cNvPr id="142" name="Google Shape;142;p21"/>
          <p:cNvSpPr txBox="1"/>
          <p:nvPr/>
        </p:nvSpPr>
        <p:spPr>
          <a:xfrm>
            <a:off x="2224350" y="4581050"/>
            <a:ext cx="469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a:t>クイズのデモ動画</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924</Words>
  <Application>Microsoft Office PowerPoint</Application>
  <PresentationFormat>画面に合わせる (16:9)</PresentationFormat>
  <Paragraphs>137</Paragraphs>
  <Slides>15</Slides>
  <Notes>15</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15</vt:i4>
      </vt:variant>
    </vt:vector>
  </HeadingPairs>
  <TitlesOfParts>
    <vt:vector size="18" baseType="lpstr">
      <vt:lpstr>Arial</vt:lpstr>
      <vt:lpstr>Comic Sans MS</vt:lpstr>
      <vt:lpstr>Simple Light</vt:lpstr>
      <vt:lpstr>全観客参加型ミニゲームイベント</vt:lpstr>
      <vt:lpstr>ターゲット（ペルソナ）</vt:lpstr>
      <vt:lpstr>ターゲットが抱える課題</vt:lpstr>
      <vt:lpstr>『InterActLive』</vt:lpstr>
      <vt:lpstr>『InterActLive』</vt:lpstr>
      <vt:lpstr>ポイントの使い道</vt:lpstr>
      <vt:lpstr>今回作ったサービスのシチュエーション</vt:lpstr>
      <vt:lpstr>サンプルイメージ</vt:lpstr>
      <vt:lpstr>PowerPoint プレゼンテーション</vt:lpstr>
      <vt:lpstr>課題に対する効果</vt:lpstr>
      <vt:lpstr>技術仕様（クイズ作成）</vt:lpstr>
      <vt:lpstr>クイズ作成用プロンプト</vt:lpstr>
      <vt:lpstr>Webアプリケーション構成</vt:lpstr>
      <vt:lpstr>今後の展望</vt:lpstr>
      <vt:lpstr>以上です。 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全観客参加型ミニゲームイベント</dc:title>
  <cp:lastModifiedBy>T20230060732</cp:lastModifiedBy>
  <cp:revision>1</cp:revision>
  <dcterms:modified xsi:type="dcterms:W3CDTF">2023-07-10T13:57:59Z</dcterms:modified>
</cp:coreProperties>
</file>